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19"/>
  </p:notesMasterIdLst>
  <p:sldIdLst>
    <p:sldId id="282" r:id="rId3"/>
    <p:sldId id="256" r:id="rId4"/>
    <p:sldId id="277" r:id="rId5"/>
    <p:sldId id="297" r:id="rId6"/>
    <p:sldId id="283" r:id="rId7"/>
    <p:sldId id="284" r:id="rId8"/>
    <p:sldId id="292" r:id="rId9"/>
    <p:sldId id="293" r:id="rId10"/>
    <p:sldId id="288" r:id="rId11"/>
    <p:sldId id="294" r:id="rId12"/>
    <p:sldId id="295" r:id="rId13"/>
    <p:sldId id="291" r:id="rId14"/>
    <p:sldId id="296" r:id="rId15"/>
    <p:sldId id="298" r:id="rId16"/>
    <p:sldId id="265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4F70D4D-AF71-4164-91FC-2FF7EB504B4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83879BF-52FF-4179-A099-28E76F2BEEC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CD7AFD6D-FCF2-4D89-80DE-FEC0E857540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7D79578B-FDB1-4C29-B898-54042C40A5F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72B4F239-91BB-4C27-ACB7-9460B60B643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7EED17CB-AEB3-48B9-A2B0-496E19E011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3CDAEC-7399-45F6-B229-89E2661E01E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09BB9FF-8267-42AB-A939-3CE1BE920B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4FFE4B5-A078-47B8-AD56-642CBDF040F3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ED64EB6D-416B-417D-A7EC-79C52BE674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72A829D-2049-4E46-80F9-72D6FEA4E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C2DA162A-6D51-4557-A7E8-0E8ED786E9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8B4CD41-D52F-4BCA-8864-8618475ADEA3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B8AD1653-2D6A-4228-95D2-A44AB3864C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425CD856-0C74-47CC-A338-8CEE63BFE7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74015397-9C3A-491E-B3B3-0E786464B3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06BD95-0CB4-49E9-8E7F-5D4BF19A9E87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AFA1C2BD-36A7-4357-B154-D96F99C788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A44AC775-E16B-4481-871F-87FE760A15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00ED2050-CE92-4D94-99B2-F7982427EA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D831DB5-F45B-4473-AF1D-8D21CA625EF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5206CF42-0876-4B32-93C2-F16AB25586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B9FB68C9-F50D-49DC-AD43-DFEB70B48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6DCF7686-5818-4CA5-8BEB-F3141E3439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67CEE50-26D8-45C1-9DAF-CE0CD9DB23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72CD3B12-1223-4AC8-9514-3CF1AB10D1D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E2B1BC3A-10C5-4685-9D1E-40B09FE5664C}" type="slidenum">
              <a:rPr lang="en-US" altLang="en-US" sz="1200">
                <a:solidFill>
                  <a:srgbClr val="000000"/>
                </a:solidFill>
              </a:rPr>
              <a:pPr algn="r" eaLnBrk="1" hangingPunct="1"/>
              <a:t>14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327E4191-9209-4CCD-9ED9-EF25947625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E4672B41-1D24-42BE-BBFC-310C24ACFC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6C8AE35F-27C0-41FF-96FE-DFA9520BAB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EEABD18-5359-495B-8188-830A6843CAE8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4908957F-0A91-40AB-A3E5-083622D292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D7723D07-AB61-4E84-B292-E7797B977C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A866A365-1BED-4D24-8AF6-48B0195841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8CBC61A-F51C-4E7A-A4F7-2E8A69D25F74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BFF84EFC-A8D0-4B11-8ECF-0319B520B1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7941E96F-F140-4976-8CDE-169821D1C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C122DBA9-562D-4D40-9281-8AC75D882F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340D4D3-F4BD-4864-92C3-358C5BD2A0C7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92574F5D-4CFE-4E29-96B6-9102642B2D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C1B1302-A1E4-4532-8AD3-2D1DF16B0E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21E36D2-3A9F-4BF1-ADA0-3D03AB0E57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C46C839-8F70-48D2-B946-1D2FFA9ABD05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BB9596A5-222B-4969-9ECB-558E40C52E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E262AE3-6081-4033-AA7B-7CC200B605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D96CC5D-F912-4AE3-BAD0-95D31B8579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C53925EA-4163-4F52-AF46-23C5E7004A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58B6E7A4-FB65-447E-A04E-9839434DB8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00EA13F-7D60-4C1D-B6FE-B55650BB6BC4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FB5C1EB1-43EA-49B0-A641-492E10D4AA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3F40024-D997-4B79-881A-3B82CA34FD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C0576ED-0D53-4BE0-9D90-907E2B67DB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925A001-C494-4C04-B0CC-AAFA5BBBE4C7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7C26F5AC-9432-4EE9-BA87-D73BA1F068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0196A0C-8451-4064-A27A-7B8BC68CC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0E6BDDAF-5785-457D-9322-4DEF97394F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126559D-D9C0-40BC-B8F4-16826084577C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DAA32114-D49C-410A-85A4-27A1D972E0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A6CD3DA-1EA3-4C52-9249-70264B2F2A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562AAF6A-F0FA-47D2-89CD-60AF8B7F23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05188BD-5059-4519-973F-64B2D899287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C385EF2D-51C7-4585-941D-D74739BF8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0A860A16-070B-4AEA-B000-5E06F54762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9D31898-FEE7-4592-888D-F603171E41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BE742B1-692E-4CE7-B284-0E5D8D5EABA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9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0E1D8576-6BE3-43D4-A242-BB4F9CEAEB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C8CD713D-187D-4C7B-9D91-7926EE5B4A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C1BAB85-F523-48A1-9E77-98A6F29D801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274E63CE-6F77-42D9-81E8-8BBD31D8A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6DF98E1-D01E-40EE-940B-E38B8693F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681D9117-F3C4-42D4-9672-9527A079B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E0CAE-CBD8-49C9-A80C-C11402354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5739174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21687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350372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57090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364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101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857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280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1513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562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189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661588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8723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8741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815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07393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595287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17380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58328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7391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63973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2905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E56E0C3C-D569-4C86-822C-6931BB54EB2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1923" name="Freeform 3">
              <a:extLst>
                <a:ext uri="{FF2B5EF4-FFF2-40B4-BE49-F238E27FC236}">
                  <a16:creationId xmlns:a16="http://schemas.microsoft.com/office/drawing/2014/main" id="{4CCAB664-D0FC-4452-A0C2-15BCBB443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1924" name="Freeform 4">
              <a:extLst>
                <a:ext uri="{FF2B5EF4-FFF2-40B4-BE49-F238E27FC236}">
                  <a16:creationId xmlns:a16="http://schemas.microsoft.com/office/drawing/2014/main" id="{3E57704F-1E09-4DF7-A159-4E68B3D48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1925" name="Freeform 5">
              <a:extLst>
                <a:ext uri="{FF2B5EF4-FFF2-40B4-BE49-F238E27FC236}">
                  <a16:creationId xmlns:a16="http://schemas.microsoft.com/office/drawing/2014/main" id="{5E3EB27D-34A1-49FB-9A76-89282068E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1926" name="Freeform 6">
              <a:extLst>
                <a:ext uri="{FF2B5EF4-FFF2-40B4-BE49-F238E27FC236}">
                  <a16:creationId xmlns:a16="http://schemas.microsoft.com/office/drawing/2014/main" id="{5F26D778-7E10-4783-807A-3C1098885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81927" name="Rectangle 7">
            <a:extLst>
              <a:ext uri="{FF2B5EF4-FFF2-40B4-BE49-F238E27FC236}">
                <a16:creationId xmlns:a16="http://schemas.microsoft.com/office/drawing/2014/main" id="{3F1A3B03-5E2E-4F71-9964-AA7A734B47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28" name="Rectangle 8">
            <a:extLst>
              <a:ext uri="{FF2B5EF4-FFF2-40B4-BE49-F238E27FC236}">
                <a16:creationId xmlns:a16="http://schemas.microsoft.com/office/drawing/2014/main" id="{B0811444-35B3-4F05-93CC-B2E259DC10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11434FE4-9AF5-4501-9B7D-110BF62D698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84304395-DBA4-46AE-B867-53DB908DF89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70D62851-39D2-4E70-8E77-B8964BFF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6190B980-7CAE-42B6-894D-EBA0C9AC9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What is Prevenient Grace?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4A346E6-77C2-41E8-8E7B-C43A5ED5F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066800"/>
            <a:ext cx="8153400" cy="5334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401638" indent="-401638">
              <a:lnSpc>
                <a:spcPts val="4000"/>
              </a:lnSpc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It is God’s activity in our lives that pursues or woos us into a relationship with God beginning at the moment of our conception.</a:t>
            </a:r>
          </a:p>
          <a:p>
            <a:pPr marL="401638" indent="-401638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endParaRPr lang="en-US" sz="10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  <a:p>
            <a:pPr marL="401638" indent="-401638">
              <a:lnSpc>
                <a:spcPts val="4000"/>
              </a:lnSpc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It is also called “preventing grace”</a:t>
            </a:r>
            <a:b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</a:b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because it keeps us from straying too far away for God’s love to reach us.</a:t>
            </a:r>
          </a:p>
          <a:p>
            <a:pPr marL="404813" indent="-404813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endParaRPr lang="en-US" sz="28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  <a:p>
            <a:pPr marL="404813" indent="-404813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 </a:t>
            </a:r>
            <a:endParaRPr lang="en-US" sz="4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68E710E2-2413-47FD-82E7-670729630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Prevenient Grace in the Bible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68506CE-FF33-46F7-8302-0E5583094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90600"/>
            <a:ext cx="8153400" cy="5334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401638" indent="-401638">
              <a:lnSpc>
                <a:spcPts val="4000"/>
              </a:lnSpc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There are lots of stories in the Bible that demonstrate this kind of grace.</a:t>
            </a:r>
          </a:p>
          <a:p>
            <a:pPr marL="401638" indent="-401638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endParaRPr lang="en-US" sz="8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  <a:p>
            <a:pPr marL="401638" indent="-401638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Char char="n"/>
              <a:defRPr/>
            </a:pPr>
            <a:r>
              <a:rPr lang="en-US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One is in the story of Zacchaeus:</a:t>
            </a:r>
          </a:p>
          <a:p>
            <a:pPr marL="401638" indent="-401638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endParaRPr lang="en-US" sz="8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  <a:p>
            <a:pPr marL="401638" indent="-401638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r>
              <a:rPr lang="en-US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	Jesus says “Salvation [by grace] has come to this home today…. I, the Son of Man, have come to seek and save those like him who are lost.		- Luke 19: 9-10  NLT</a:t>
            </a:r>
          </a:p>
          <a:p>
            <a:pPr marL="858838" lvl="1" indent="-401638">
              <a:spcBef>
                <a:spcPts val="0"/>
              </a:spcBef>
              <a:buClr>
                <a:schemeClr val="tx2"/>
              </a:buClr>
              <a:buSzPct val="85000"/>
              <a:defRPr/>
            </a:pPr>
            <a:endParaRPr lang="en-US" sz="36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  <a:p>
            <a:pPr marL="404813" indent="-404813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endParaRPr lang="en-US" sz="28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  <a:p>
            <a:pPr marL="404813" indent="-404813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2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  </a:t>
            </a:r>
            <a:endParaRPr lang="en-US" sz="4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:a16="http://schemas.microsoft.com/office/drawing/2014/main" id="{CA3FA890-6D8D-4938-A8CB-9823101A55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9530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3600" dirty="0">
                <a:latin typeface="+mj-lt"/>
              </a:rPr>
              <a:t>There are lots of ways to experience this kind of grace in our lives: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sz="800" dirty="0">
              <a:latin typeface="+mj-lt"/>
            </a:endParaRPr>
          </a:p>
          <a:p>
            <a:pPr marL="512763" indent="-512763" eaLnBrk="1" hangingPunct="1">
              <a:spcBef>
                <a:spcPts val="0"/>
              </a:spcBef>
              <a:defRPr/>
            </a:pPr>
            <a:r>
              <a:rPr lang="en-US" sz="3600" dirty="0">
                <a:latin typeface="+mj-lt"/>
              </a:rPr>
              <a:t>The witness of other people</a:t>
            </a:r>
          </a:p>
          <a:p>
            <a:pPr marL="512763" indent="-512763" eaLnBrk="1" hangingPunct="1">
              <a:spcBef>
                <a:spcPts val="0"/>
              </a:spcBef>
              <a:defRPr/>
            </a:pPr>
            <a:r>
              <a:rPr lang="en-US" sz="3600" dirty="0">
                <a:latin typeface="+mj-lt"/>
              </a:rPr>
              <a:t>Our church</a:t>
            </a:r>
          </a:p>
          <a:p>
            <a:pPr marL="512763" indent="-512763" eaLnBrk="1" hangingPunct="1">
              <a:spcBef>
                <a:spcPts val="0"/>
              </a:spcBef>
              <a:defRPr/>
            </a:pPr>
            <a:r>
              <a:rPr lang="en-US" sz="3600" dirty="0">
                <a:latin typeface="+mj-lt"/>
              </a:rPr>
              <a:t>Serving others</a:t>
            </a:r>
          </a:p>
          <a:p>
            <a:pPr marL="512763" indent="-512763" eaLnBrk="1" hangingPunct="1">
              <a:spcBef>
                <a:spcPts val="0"/>
              </a:spcBef>
              <a:defRPr/>
            </a:pPr>
            <a:r>
              <a:rPr lang="en-US" sz="3600" dirty="0">
                <a:latin typeface="+mj-lt"/>
              </a:rPr>
              <a:t>The Holy Spirit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6EF0A1-0F88-45A5-A7CF-623366682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371600"/>
          </a:xfrm>
        </p:spPr>
        <p:txBody>
          <a:bodyPr>
            <a:noAutofit/>
          </a:bodyPr>
          <a:lstStyle/>
          <a:p>
            <a:pPr eaLnBrk="1" hangingPunct="1">
              <a:lnSpc>
                <a:spcPts val="4400"/>
              </a:lnSpc>
              <a:defRPr/>
            </a:pPr>
            <a:r>
              <a:rPr lang="en-US" sz="4400" dirty="0"/>
              <a:t>How Do I Experience</a:t>
            </a:r>
            <a:br>
              <a:rPr lang="en-US" sz="4400" dirty="0"/>
            </a:br>
            <a:r>
              <a:rPr lang="en-US" sz="4400" dirty="0"/>
              <a:t>Prevenient Grace?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6F687A-114F-4A9C-85A0-BCB97DB79B7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8731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dirty="0">
                <a:latin typeface="+mj-lt"/>
              </a:rPr>
              <a:t>We all want relationships</a:t>
            </a:r>
          </a:p>
        </p:txBody>
      </p:sp>
      <p:pic>
        <p:nvPicPr>
          <p:cNvPr id="15363" name="Content Placeholder 7" descr="bemy1.jpg">
            <a:extLst>
              <a:ext uri="{FF2B5EF4-FFF2-40B4-BE49-F238E27FC236}">
                <a16:creationId xmlns:a16="http://schemas.microsoft.com/office/drawing/2014/main" id="{9F5D3989-093D-4FD1-8B40-41EBEA14A27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1524000"/>
            <a:ext cx="4610100" cy="3657600"/>
          </a:xfrm>
          <a:ln>
            <a:solidFill>
              <a:schemeClr val="bg2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1A1F9E2-7599-49AF-B848-226369F0A51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6387" name="Text Box 3">
            <a:extLst>
              <a:ext uri="{FF2B5EF4-FFF2-40B4-BE49-F238E27FC236}">
                <a16:creationId xmlns:a16="http://schemas.microsoft.com/office/drawing/2014/main" id="{8E96F658-F86D-4042-9CB2-8D1EF106E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0789C15B-6525-4B62-B6F7-DDA43C29B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B940E0AD-BBBF-481E-9636-DE13970BE7B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E0321AC4-4C88-4CB9-B90C-C164B84670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Prevenient Grace</a:t>
            </a:r>
            <a:endParaRPr lang="en-US" sz="7200" b="0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D9637B31-1919-4AF3-A7CC-A184807FE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4038600"/>
            <a:ext cx="2644775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Steve Rath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2331066A-EC4A-42AE-8BC0-6568BEDF1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6BB9ED84-5AAC-4357-80BF-B3170A648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>
            <a:extLst>
              <a:ext uri="{FF2B5EF4-FFF2-40B4-BE49-F238E27FC236}">
                <a16:creationId xmlns:a16="http://schemas.microsoft.com/office/drawing/2014/main" id="{8A6792E5-F041-48A1-BF1C-EF85F1EF87C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ln w="9525"/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en-US" i="1"/>
              <a:t>We have been made on purpose for only a purpose that God can fulfill in our lives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FEA9E0C-0985-4567-82A8-6BDBF04580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457200"/>
            <a:ext cx="9144000" cy="8731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4400" dirty="0">
                <a:latin typeface="+mj-lt"/>
              </a:rPr>
              <a:t>We all want relationships</a:t>
            </a:r>
          </a:p>
        </p:txBody>
      </p:sp>
      <p:pic>
        <p:nvPicPr>
          <p:cNvPr id="7171" name="Content Placeholder 7" descr="bemy1.jpg">
            <a:extLst>
              <a:ext uri="{FF2B5EF4-FFF2-40B4-BE49-F238E27FC236}">
                <a16:creationId xmlns:a16="http://schemas.microsoft.com/office/drawing/2014/main" id="{8713FB95-AED1-4011-8F55-1539350AFE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1524000"/>
            <a:ext cx="4610100" cy="3657600"/>
          </a:xfrm>
          <a:ln>
            <a:solidFill>
              <a:schemeClr val="bg2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D86B55C6-E2F2-4072-8E79-ACD6754F96E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0" y="152400"/>
            <a:ext cx="9144000" cy="838200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200" dirty="0">
                <a:solidFill>
                  <a:schemeClr val="tx2"/>
                </a:solidFill>
                <a:latin typeface="+mj-lt"/>
              </a:rPr>
              <a:t>God wants a relationship with us, too.</a:t>
            </a:r>
            <a:endParaRPr lang="en-US" sz="4200" dirty="0">
              <a:latin typeface="+mj-lt"/>
            </a:endParaRPr>
          </a:p>
        </p:txBody>
      </p:sp>
      <p:pic>
        <p:nvPicPr>
          <p:cNvPr id="8195" name="Content Placeholder 5" descr="God Relationship with You.jpg">
            <a:extLst>
              <a:ext uri="{FF2B5EF4-FFF2-40B4-BE49-F238E27FC236}">
                <a16:creationId xmlns:a16="http://schemas.microsoft.com/office/drawing/2014/main" id="{2071542F-F25E-49EF-8994-71C0476FBF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8" b="18272"/>
          <a:stretch>
            <a:fillRect/>
          </a:stretch>
        </p:blipFill>
        <p:spPr>
          <a:xfrm>
            <a:off x="2667000" y="990600"/>
            <a:ext cx="3810000" cy="2438400"/>
          </a:xfrm>
          <a:ln>
            <a:solidFill>
              <a:schemeClr val="bg2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7E17DC6-B5AA-44A6-B0BF-27A243EA2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657600"/>
            <a:ext cx="8305800" cy="1219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lnSpc>
                <a:spcPts val="4400"/>
              </a:lnSpc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Another word for relationship in the Bible is the word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covenant</a:t>
            </a: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:a16="http://schemas.microsoft.com/office/drawing/2014/main" id="{69EF63E8-1B5C-46E4-A4F8-AEE49C7F83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86800" cy="51054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3200" dirty="0">
                <a:latin typeface="+mj-lt"/>
              </a:rPr>
              <a:t>“The days are coming,” declares the Lord, “when I will make a new covenant with the people of Israel and with the people of Judah.” “</a:t>
            </a:r>
            <a:r>
              <a:rPr lang="en-US" sz="3200" dirty="0"/>
              <a:t>This is the covenant I will make with the people of Israel after that time,” declares the Lord.      “I will put my law in their minds and write it on their hearts.  I will be their God and they will be my people.</a:t>
            </a:r>
            <a:r>
              <a:rPr lang="en-US" sz="3200" dirty="0">
                <a:latin typeface="+mj-lt"/>
              </a:rPr>
              <a:t>”		- Jeremiah 31: 31, 33  NIV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7A45A3-02C4-4FF3-B996-C5FF5CE3A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God Wants a Relationship with Us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:a16="http://schemas.microsoft.com/office/drawing/2014/main" id="{A35E33FE-DE92-4CD0-B091-F04E3BE38A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46482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3200" dirty="0"/>
              <a:t>“Before I formed you in the womb I knew you.”</a:t>
            </a:r>
            <a:r>
              <a:rPr lang="en-US" sz="3200" dirty="0">
                <a:latin typeface="+mj-lt"/>
              </a:rPr>
              <a:t>    					- Jeremiah 1: 5  NIV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543B9A-0045-4C3A-BD11-0A165D584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God Wants a Relationship with Us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:a16="http://schemas.microsoft.com/office/drawing/2014/main" id="{40463C7F-20BF-4B4A-80A7-A78B18E15E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4876800"/>
          </a:xfrm>
        </p:spPr>
        <p:txBody>
          <a:bodyPr/>
          <a:lstStyle/>
          <a:p>
            <a:pPr marL="1716088" indent="-1716088" eaLnBrk="1" hangingPunct="1">
              <a:buFont typeface="Wingdings" panose="05000000000000000000" pitchFamily="2" charset="2"/>
              <a:buNone/>
              <a:defRPr/>
            </a:pPr>
            <a:r>
              <a:rPr lang="en-US" sz="4000" dirty="0">
                <a:latin typeface="+mj-lt"/>
              </a:rPr>
              <a:t>Grace:  is  a gift of God offered to us in the person of Jesus Christ. There is nothing we do to earn or deserve it.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800" dirty="0"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800" dirty="0">
                <a:latin typeface="+mj-lt"/>
              </a:rPr>
              <a:t>  </a:t>
            </a:r>
            <a:endParaRPr lang="en-US" dirty="0">
              <a:latin typeface="+mj-lt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22C0BD9F-2813-4747-8FCD-2EA894906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What is Grace?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708</TotalTime>
  <Words>359</Words>
  <Application>Microsoft Office PowerPoint</Application>
  <PresentationFormat>On-screen Show (4:3)</PresentationFormat>
  <Paragraphs>59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Times New Roman</vt:lpstr>
      <vt:lpstr>Arial</vt:lpstr>
      <vt:lpstr>Wingdings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God Wants a Relationship with Us</vt:lpstr>
      <vt:lpstr>God Wants a Relationship with Us</vt:lpstr>
      <vt:lpstr>What is Grace?</vt:lpstr>
      <vt:lpstr>What is Prevenient Grace?</vt:lpstr>
      <vt:lpstr>Prevenient Grace in the Bible</vt:lpstr>
      <vt:lpstr>How Do I Experience Prevenient Grace?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70</cp:revision>
  <cp:lastPrinted>1601-01-01T00:00:00Z</cp:lastPrinted>
  <dcterms:created xsi:type="dcterms:W3CDTF">2002-09-23T01:58:48Z</dcterms:created>
  <dcterms:modified xsi:type="dcterms:W3CDTF">2018-03-06T16:35:34Z</dcterms:modified>
</cp:coreProperties>
</file>