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</p:sldMasterIdLst>
  <p:notesMasterIdLst>
    <p:notesMasterId r:id="rId21"/>
  </p:notesMasterIdLst>
  <p:sldIdLst>
    <p:sldId id="299" r:id="rId3"/>
    <p:sldId id="256" r:id="rId4"/>
    <p:sldId id="298" r:id="rId5"/>
    <p:sldId id="290" r:id="rId6"/>
    <p:sldId id="304" r:id="rId7"/>
    <p:sldId id="305" r:id="rId8"/>
    <p:sldId id="306" r:id="rId9"/>
    <p:sldId id="307" r:id="rId10"/>
    <p:sldId id="308" r:id="rId11"/>
    <p:sldId id="292" r:id="rId12"/>
    <p:sldId id="309" r:id="rId13"/>
    <p:sldId id="300" r:id="rId14"/>
    <p:sldId id="311" r:id="rId15"/>
    <p:sldId id="301" r:id="rId16"/>
    <p:sldId id="302" r:id="rId17"/>
    <p:sldId id="312" r:id="rId18"/>
    <p:sldId id="303" r:id="rId19"/>
    <p:sldId id="265" r:id="rId2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57" autoAdjust="0"/>
  </p:normalViewPr>
  <p:slideViewPr>
    <p:cSldViewPr>
      <p:cViewPr varScale="1">
        <p:scale>
          <a:sx n="75" d="100"/>
          <a:sy n="75" d="100"/>
        </p:scale>
        <p:origin x="1104" y="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FBD0002E-70D5-4987-B70A-BB188A996C2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516A704D-C43A-4180-B024-2BC03A3903CB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>
            <a:extLst>
              <a:ext uri="{FF2B5EF4-FFF2-40B4-BE49-F238E27FC236}">
                <a16:creationId xmlns:a16="http://schemas.microsoft.com/office/drawing/2014/main" id="{A748088C-7572-4A0F-B5E5-B6C22CFA5B29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BA1A2216-B6CF-4027-A88D-BC95AAB7AC24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FCC5493B-1999-462C-B49D-74513F47F84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DD3F51D7-278E-4DDC-B9EA-1AA1ABB9B0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BC0D5D90-AC97-471C-8D9A-8C8A979F9F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>
            <a:extLst>
              <a:ext uri="{FF2B5EF4-FFF2-40B4-BE49-F238E27FC236}">
                <a16:creationId xmlns:a16="http://schemas.microsoft.com/office/drawing/2014/main" id="{67882312-098D-4D90-AD3E-70BC90AC951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C4FAD88-68C4-4A9B-973B-A4D782EA82DB}" type="slidenum">
              <a:rPr kumimoji="0" lang="en-US" altLang="en-US"/>
              <a:pPr>
                <a:spcBef>
                  <a:spcPct val="0"/>
                </a:spcBef>
              </a:pPr>
              <a:t>2</a:t>
            </a:fld>
            <a:endParaRPr kumimoji="0" lang="en-US" altLang="en-US"/>
          </a:p>
        </p:txBody>
      </p:sp>
      <p:sp>
        <p:nvSpPr>
          <p:cNvPr id="9219" name="Rectangle 2">
            <a:extLst>
              <a:ext uri="{FF2B5EF4-FFF2-40B4-BE49-F238E27FC236}">
                <a16:creationId xmlns:a16="http://schemas.microsoft.com/office/drawing/2014/main" id="{76E548E3-D745-45DB-83CA-0A5E7831A82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>
            <a:extLst>
              <a:ext uri="{FF2B5EF4-FFF2-40B4-BE49-F238E27FC236}">
                <a16:creationId xmlns:a16="http://schemas.microsoft.com/office/drawing/2014/main" id="{3A38F5EA-5C73-4AE3-87EE-7227365D42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>
            <a:extLst>
              <a:ext uri="{FF2B5EF4-FFF2-40B4-BE49-F238E27FC236}">
                <a16:creationId xmlns:a16="http://schemas.microsoft.com/office/drawing/2014/main" id="{42F178C2-9C9F-4373-8FA3-9EF8496BB3B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E325EB3-626D-476C-A0F8-D7015ED74617}" type="slidenum">
              <a:rPr kumimoji="0" lang="en-US" altLang="en-US"/>
              <a:pPr>
                <a:spcBef>
                  <a:spcPct val="0"/>
                </a:spcBef>
              </a:pPr>
              <a:t>18</a:t>
            </a:fld>
            <a:endParaRPr kumimoji="0" lang="en-US" altLang="en-US"/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12BC844D-50A9-4067-A01E-AB5E7F967A3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E8B719D1-1688-40DB-BB32-EC5170E6638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new-arkemmaus.org/index.html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al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8048B955-0E33-4D03-82FB-FF858FB1FFF1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BD72FBB4-6389-4E6F-BA6B-DDE970D0D87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F242DBA3-8B2E-4573-BEC5-0F14CAE625A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8D52B84F-76F9-4FF8-8CC9-2B38E4CE7A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54A378AB-777A-4249-8051-4B85BC69A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9" name="Picture 6" descr="new-arklogo">
            <a:hlinkClick r:id="rId2"/>
            <a:extLst>
              <a:ext uri="{FF2B5EF4-FFF2-40B4-BE49-F238E27FC236}">
                <a16:creationId xmlns:a16="http://schemas.microsoft.com/office/drawing/2014/main" id="{73C892A0-500C-4A94-918E-1D576EB6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57200"/>
            <a:ext cx="27813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1600200"/>
            <a:ext cx="9144000" cy="2057400"/>
          </a:xfrm>
        </p:spPr>
        <p:txBody>
          <a:bodyPr/>
          <a:lstStyle>
            <a:lvl1pPr>
              <a:defRPr sz="72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0" y="4191000"/>
            <a:ext cx="7848600" cy="9144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r">
              <a:buFont typeface="Wingdings" pitchFamily="2" charset="2"/>
              <a:buNone/>
              <a:defRPr sz="4400" b="0"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82012152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ck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131551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Plai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ABB06BFB-3DB7-4B13-8268-C9B937C5E986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B6F6B693-6B27-49BB-827B-3581261FB6C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B881C9DE-0DB3-4354-99E7-B90648FCC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8D820823-2EFA-4A90-A8DD-BFC9B96324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062EAD70-3664-4903-A824-357A3FCF44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0"/>
            <a:ext cx="91440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04800" y="990600"/>
            <a:ext cx="85344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99019693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04813" indent="-404813">
              <a:spcBef>
                <a:spcPts val="400"/>
              </a:spcBef>
              <a:defRPr/>
            </a:lvl1pPr>
            <a:lvl2pPr>
              <a:spcBef>
                <a:spcPts val="400"/>
              </a:spcBef>
              <a:defRPr/>
            </a:lvl2pPr>
            <a:lvl3pPr>
              <a:spcBef>
                <a:spcPts val="400"/>
              </a:spcBef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49615941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umber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61963" indent="-461963">
              <a:spcBef>
                <a:spcPts val="400"/>
              </a:spcBef>
              <a:buFont typeface="+mj-lt"/>
              <a:buAutoNum type="arabicPeriod"/>
              <a:defRPr/>
            </a:lvl1pPr>
            <a:lvl2pPr>
              <a:spcBef>
                <a:spcPts val="400"/>
              </a:spcBef>
              <a:defRPr/>
            </a:lvl2pPr>
            <a:lvl3pPr>
              <a:spcBef>
                <a:spcPts val="400"/>
              </a:spcBef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30224963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90600"/>
            <a:ext cx="4191000" cy="4454525"/>
          </a:xfrm>
        </p:spPr>
        <p:txBody>
          <a:bodyPr/>
          <a:lstStyle>
            <a:lvl1pPr>
              <a:spcBef>
                <a:spcPts val="400"/>
              </a:spcBef>
              <a:defRPr sz="3600"/>
            </a:lvl1pPr>
            <a:lvl2pPr marL="801688" indent="-401638">
              <a:spcBef>
                <a:spcPts val="400"/>
              </a:spcBef>
              <a:defRPr sz="3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191000" cy="4454525"/>
          </a:xfrm>
        </p:spPr>
        <p:txBody>
          <a:bodyPr/>
          <a:lstStyle>
            <a:lvl1pPr>
              <a:spcBef>
                <a:spcPts val="400"/>
              </a:spcBef>
              <a:defRPr sz="3600"/>
            </a:lvl1pPr>
            <a:lvl2pPr>
              <a:spcBef>
                <a:spcPts val="400"/>
              </a:spcBef>
              <a:defRPr sz="3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796307067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54189680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3018706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 Colores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1A55B374-C39F-4B49-9B32-96234493DE8C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BEAE7B31-13D7-453A-AA16-2DD16E8F01B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1F31033C-757C-479C-A07A-06B1EBDAF3E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85789B60-F6B1-445C-BE3D-41C377632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3A978038-5FAB-424C-8B01-09F0F09A8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5862B1C9-1ECB-4FE4-9D54-6D738912D639}"/>
              </a:ext>
            </a:extLst>
          </p:cNvPr>
          <p:cNvSpPr txBox="1"/>
          <p:nvPr userDrawn="1"/>
        </p:nvSpPr>
        <p:spPr>
          <a:xfrm>
            <a:off x="0" y="2514600"/>
            <a:ext cx="91440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6000" b="1" i="1" dirty="0">
                <a:solidFill>
                  <a:srgbClr val="FFFF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De Colores!</a:t>
            </a:r>
          </a:p>
        </p:txBody>
      </p:sp>
    </p:spTree>
    <p:extLst>
      <p:ext uri="{BB962C8B-B14F-4D97-AF65-F5344CB8AC3E}">
        <p14:creationId xmlns:p14="http://schemas.microsoft.com/office/powerpoint/2010/main" val="1373023117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ng Lyr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0" y="990600"/>
            <a:ext cx="9144000" cy="50292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 sz="3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802B56CE-2312-4D47-8ED9-1E61E4A086F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0" y="6172200"/>
            <a:ext cx="9144000" cy="533400"/>
          </a:xfrm>
          <a:prstGeom prst="rect">
            <a:avLst/>
          </a:prstGeom>
        </p:spPr>
        <p:txBody>
          <a:bodyPr/>
          <a:lstStyle>
            <a:lvl1pPr algn="ctr" eaLnBrk="1" hangingPunct="1">
              <a:defRPr sz="1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r>
              <a:rPr lang="en-US"/>
              <a:t>Replace with song 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3530676743"/>
      </p:ext>
    </p:extLst>
  </p:cSld>
  <p:clrMapOvr>
    <a:masterClrMapping/>
  </p:clrMapOvr>
  <p:transition spd="med">
    <p:fade/>
  </p:transition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75D37BDE-989F-4992-8D04-0BD3371C226A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029" name="Freeform 3">
              <a:extLst>
                <a:ext uri="{FF2B5EF4-FFF2-40B4-BE49-F238E27FC236}">
                  <a16:creationId xmlns:a16="http://schemas.microsoft.com/office/drawing/2014/main" id="{1609BC20-FF34-4073-A87E-E8E9C795FB49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0" name="Freeform 4">
              <a:extLst>
                <a:ext uri="{FF2B5EF4-FFF2-40B4-BE49-F238E27FC236}">
                  <a16:creationId xmlns:a16="http://schemas.microsoft.com/office/drawing/2014/main" id="{D605315F-E9CB-41E7-83B0-09E206DF999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1" name="Freeform 5">
              <a:extLst>
                <a:ext uri="{FF2B5EF4-FFF2-40B4-BE49-F238E27FC236}">
                  <a16:creationId xmlns:a16="http://schemas.microsoft.com/office/drawing/2014/main" id="{59E03EA9-E112-4DFE-ADE7-BF18516FD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2" name="Freeform 6">
              <a:extLst>
                <a:ext uri="{FF2B5EF4-FFF2-40B4-BE49-F238E27FC236}">
                  <a16:creationId xmlns:a16="http://schemas.microsoft.com/office/drawing/2014/main" id="{FEFD0483-A29A-42D3-BB28-CED5B4BC8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E1F3337D-C994-414A-A63E-8DD7FAE7054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8166C8EC-7023-4AB4-877A-0EA74ADE937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12" r:id="rId8"/>
    <p:sldLayoutId id="2147483813" r:id="rId9"/>
  </p:sldLayoutIdLst>
  <p:transition spd="med">
    <p:fade/>
  </p:transition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404813" indent="-404813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01688" indent="-401638" algn="l" rtl="0" eaLnBrk="0" fontAlgn="base" hangingPunct="0">
        <a:spcBef>
          <a:spcPts val="400"/>
        </a:spcBef>
        <a:spcAft>
          <a:spcPct val="0"/>
        </a:spcAft>
        <a:buClr>
          <a:schemeClr val="tx1"/>
        </a:buClr>
        <a:buChar char="–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1413" indent="-339725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85000"/>
        <a:buFont typeface="Times New Roman" panose="02020603050405020304" pitchFamily="18" charset="0"/>
        <a:buChar char="■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D99F1-D87D-40F9-ADD9-90EE1B30A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Holy Spirit, Thou Art Welcome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AD420C-78F8-42AB-A363-FDD5EA6B836F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Holy Spirit, Thou art welcome in this place;</a:t>
            </a:r>
          </a:p>
          <a:p>
            <a:pPr>
              <a:defRPr/>
            </a:pPr>
            <a:r>
              <a:rPr lang="en-US" dirty="0"/>
              <a:t>Holy Spirit, Thou art welcome in this place.</a:t>
            </a:r>
          </a:p>
          <a:p>
            <a:pPr>
              <a:defRPr/>
            </a:pPr>
            <a:r>
              <a:rPr lang="en-US" dirty="0"/>
              <a:t>Omnipotent Father of mercy and grace, </a:t>
            </a:r>
          </a:p>
          <a:p>
            <a:pPr>
              <a:defRPr/>
            </a:pPr>
            <a:r>
              <a:rPr lang="en-US" dirty="0"/>
              <a:t>Thou art welcome in this place.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9ECA94-5F7C-4E4A-B0C7-8D0035CB80A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Dottie Rambo / David </a:t>
            </a:r>
            <a:r>
              <a:rPr lang="en-US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Huntsinger</a:t>
            </a:r>
            <a:r>
              <a:rPr lang="en-US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 © 1977  John T Benson Publishing Co   (ASCAP) - CCLI#11082353</a:t>
            </a:r>
            <a:endParaRPr lang="en-US"/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CCE2B-AF86-4AAA-88D0-33F8E74EF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We Are Created in God’s Likeness for a Relationship with the Divine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C3435-77FF-400F-88BA-1A4C55D154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524000"/>
            <a:ext cx="8610600" cy="4454525"/>
          </a:xfrm>
        </p:spPr>
        <p:txBody>
          <a:bodyPr/>
          <a:lstStyle/>
          <a:p>
            <a:pPr marL="463550" indent="-463550" eaLnBrk="1" hangingPunct="1">
              <a:defRPr/>
            </a:pPr>
            <a:r>
              <a:rPr lang="en-US" dirty="0"/>
              <a:t>Each of us is a unique &amp; beloved child of God</a:t>
            </a:r>
          </a:p>
          <a:p>
            <a:pPr marL="463550" indent="-463550" eaLnBrk="1" hangingPunct="1">
              <a:defRPr/>
            </a:pPr>
            <a:r>
              <a:rPr lang="en-US" dirty="0"/>
              <a:t>Each has the capacity to love</a:t>
            </a:r>
          </a:p>
          <a:p>
            <a:pPr marL="463550" indent="-463550" eaLnBrk="1" hangingPunct="1">
              <a:defRPr/>
            </a:pPr>
            <a:r>
              <a:rPr lang="en-US" dirty="0"/>
              <a:t>Each is a spiritual being</a:t>
            </a:r>
          </a:p>
          <a:p>
            <a:pPr marL="463550" indent="-463550" eaLnBrk="1" hangingPunct="1">
              <a:defRPr/>
            </a:pPr>
            <a:r>
              <a:rPr lang="en-US" dirty="0"/>
              <a:t>The deepest &amp; most essential part of us longs for a relationship with God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CCE2B-AF86-4AAA-88D0-33F8E74EF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The Bad News of Sin is Preceded By the Good News of Our Origin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C3435-77FF-400F-88BA-1A4C55D154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524000"/>
            <a:ext cx="8610600" cy="4454525"/>
          </a:xfrm>
        </p:spPr>
        <p:txBody>
          <a:bodyPr/>
          <a:lstStyle/>
          <a:p>
            <a:pPr marL="463550" indent="-463550" eaLnBrk="1" hangingPunct="1">
              <a:defRPr/>
            </a:pPr>
            <a:r>
              <a:rPr lang="en-US" dirty="0"/>
              <a:t>God provided for Adam &amp; Eve</a:t>
            </a:r>
          </a:p>
          <a:p>
            <a:pPr marL="463550" indent="-463550" eaLnBrk="1" hangingPunct="1">
              <a:defRPr/>
            </a:pPr>
            <a:r>
              <a:rPr lang="en-US" dirty="0"/>
              <a:t>God provides for us</a:t>
            </a:r>
          </a:p>
          <a:p>
            <a:pPr marL="463550" indent="-463550" eaLnBrk="1" hangingPunct="1">
              <a:defRPr/>
            </a:pPr>
            <a:r>
              <a:rPr lang="en-US" dirty="0"/>
              <a:t>God’s love &amp; grace are greater than all our wrong choices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48DF0-D54C-4C6B-995F-AEBBD3FE6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God Continues to Offer Us a Relationship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C47EAD-04B4-4C80-A9BB-DAA9E0BBEB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524000"/>
            <a:ext cx="8610600" cy="4038600"/>
          </a:xfrm>
        </p:spPr>
        <p:txBody>
          <a:bodyPr/>
          <a:lstStyle/>
          <a:p>
            <a:pPr marL="465138" indent="-465138" eaLnBrk="1" hangingPunct="1">
              <a:defRPr/>
            </a:pPr>
            <a:r>
              <a:rPr lang="en-US" dirty="0"/>
              <a:t>God desires a relationship with us</a:t>
            </a:r>
          </a:p>
          <a:p>
            <a:pPr marL="465138" indent="-465138" eaLnBrk="1" hangingPunct="1">
              <a:defRPr/>
            </a:pPr>
            <a:r>
              <a:rPr lang="en-US" dirty="0"/>
              <a:t>A covenant love</a:t>
            </a:r>
          </a:p>
          <a:p>
            <a:pPr marL="465138" indent="-465138" eaLnBrk="1" hangingPunct="1">
              <a:defRPr/>
            </a:pPr>
            <a:r>
              <a:rPr lang="en-US" dirty="0"/>
              <a:t>Jesus offers a new covenant &amp; a new relationship with God</a:t>
            </a:r>
          </a:p>
          <a:p>
            <a:pPr lvl="1" eaLnBrk="1" hangingPunct="1">
              <a:defRPr/>
            </a:pPr>
            <a:r>
              <a:rPr lang="en-US" dirty="0"/>
              <a:t>Divine love</a:t>
            </a:r>
          </a:p>
          <a:p>
            <a:pPr lvl="1" eaLnBrk="1" hangingPunct="1">
              <a:defRPr/>
            </a:pPr>
            <a:r>
              <a:rPr lang="en-US" dirty="0"/>
              <a:t>Seeking love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2832429-2F90-4949-829D-9CC0558FC7A2}"/>
              </a:ext>
            </a:extLst>
          </p:cNvPr>
          <p:cNvSpPr txBox="1">
            <a:spLocks/>
          </p:cNvSpPr>
          <p:nvPr/>
        </p:nvSpPr>
        <p:spPr bwMode="auto">
          <a:xfrm>
            <a:off x="4724400" y="4114800"/>
            <a:ext cx="4191000" cy="1600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>
            <a:lvl1pPr marL="404813" indent="-404813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40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801688" indent="-401638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Char char="–"/>
              <a:defRPr sz="36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1413" indent="-339725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lvl="1" eaLnBrk="1" hangingPunct="1">
              <a:defRPr/>
            </a:pPr>
            <a:r>
              <a:rPr lang="en-US" kern="0" dirty="0"/>
              <a:t>Everlasting love</a:t>
            </a:r>
          </a:p>
          <a:p>
            <a:pPr lvl="1" eaLnBrk="1" hangingPunct="1">
              <a:defRPr/>
            </a:pPr>
            <a:r>
              <a:rPr lang="en-US" kern="0" dirty="0"/>
              <a:t>Gift of love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48DF0-D54C-4C6B-995F-AEBBD3FE6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God Takes the Initiative to Seek 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C47EAD-04B4-4C80-A9BB-DAA9E0BBEB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38200"/>
            <a:ext cx="8610600" cy="4038600"/>
          </a:xfrm>
        </p:spPr>
        <p:txBody>
          <a:bodyPr/>
          <a:lstStyle/>
          <a:p>
            <a:pPr marL="465138" indent="-465138" eaLnBrk="1" hangingPunct="1">
              <a:defRPr/>
            </a:pPr>
            <a:r>
              <a:rPr lang="en-US" dirty="0"/>
              <a:t>Experienced as grace</a:t>
            </a:r>
          </a:p>
          <a:p>
            <a:pPr marL="465138" indent="-465138" eaLnBrk="1" hangingPunct="1">
              <a:defRPr/>
            </a:pPr>
            <a:r>
              <a:rPr lang="en-US" dirty="0"/>
              <a:t>Overcomes our brokenness &amp; alienation</a:t>
            </a:r>
          </a:p>
          <a:p>
            <a:pPr marL="465138" indent="-465138" eaLnBrk="1" hangingPunct="1">
              <a:defRPr/>
            </a:pPr>
            <a:r>
              <a:rPr lang="en-US" dirty="0"/>
              <a:t>While we were still sinners, Christ died for us</a:t>
            </a:r>
          </a:p>
          <a:p>
            <a:pPr eaLnBrk="1" hangingPunct="1">
              <a:defRPr/>
            </a:pP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2A70D-85BE-44CC-9875-3E0174DFF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/>
          <a:lstStyle/>
          <a:p>
            <a:pPr>
              <a:defRPr/>
            </a:pPr>
            <a:r>
              <a:rPr lang="en-US" dirty="0"/>
              <a:t>How Do We Experience</a:t>
            </a:r>
            <a:br>
              <a:rPr lang="en-US" dirty="0"/>
            </a:br>
            <a:r>
              <a:rPr lang="en-US" dirty="0"/>
              <a:t>Prevenient Grace?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D1516E-C0AE-4CD5-8805-79B53344B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447800"/>
            <a:ext cx="8763000" cy="4454525"/>
          </a:xfrm>
        </p:spPr>
        <p:txBody>
          <a:bodyPr/>
          <a:lstStyle/>
          <a:p>
            <a:pPr marL="465138" indent="-465138" eaLnBrk="1" hangingPunct="1">
              <a:spcBef>
                <a:spcPct val="10000"/>
              </a:spcBef>
              <a:defRPr/>
            </a:pPr>
            <a:r>
              <a:rPr lang="en-US" dirty="0">
                <a:cs typeface="Arial" charset="0"/>
              </a:rPr>
              <a:t>Through events, positive and negative</a:t>
            </a:r>
          </a:p>
          <a:p>
            <a:pPr marL="465138" indent="-465138" eaLnBrk="1" hangingPunct="1">
              <a:spcBef>
                <a:spcPct val="10000"/>
              </a:spcBef>
              <a:defRPr/>
            </a:pPr>
            <a:r>
              <a:rPr lang="en-US" dirty="0">
                <a:cs typeface="Arial" charset="0"/>
              </a:rPr>
              <a:t>Through the care and sacrifice of others</a:t>
            </a:r>
          </a:p>
          <a:p>
            <a:pPr marL="465138" indent="-465138" eaLnBrk="1" hangingPunct="1">
              <a:spcBef>
                <a:spcPct val="10000"/>
              </a:spcBef>
              <a:defRPr/>
            </a:pPr>
            <a:r>
              <a:rPr lang="en-US" dirty="0">
                <a:cs typeface="Arial" charset="0"/>
              </a:rPr>
              <a:t>Through the body of believers, the Church</a:t>
            </a:r>
          </a:p>
          <a:p>
            <a:pPr marL="350838" indent="-350838" eaLnBrk="1" hangingPunct="1">
              <a:spcBef>
                <a:spcPct val="10000"/>
              </a:spcBef>
              <a:defRPr/>
            </a:pPr>
            <a:endParaRPr lang="en-US" dirty="0">
              <a:cs typeface="Arial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CB94E-EEE2-4205-8EA8-85D70B202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/>
          <a:lstStyle/>
          <a:p>
            <a:pPr>
              <a:defRPr/>
            </a:pPr>
            <a:r>
              <a:rPr lang="en-US" dirty="0"/>
              <a:t>How Do We Experience</a:t>
            </a:r>
            <a:br>
              <a:rPr lang="en-US" dirty="0"/>
            </a:br>
            <a:r>
              <a:rPr lang="en-US" dirty="0"/>
              <a:t>Prevenient Grace?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30CEA2-A0E9-4399-AF3A-102F3382D2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447800"/>
            <a:ext cx="8763000" cy="4454525"/>
          </a:xfrm>
        </p:spPr>
        <p:txBody>
          <a:bodyPr/>
          <a:lstStyle/>
          <a:p>
            <a:pPr marL="465138" indent="-465138" eaLnBrk="1" hangingPunct="1">
              <a:spcBef>
                <a:spcPct val="10000"/>
              </a:spcBef>
              <a:defRPr/>
            </a:pPr>
            <a:r>
              <a:rPr lang="en-US" dirty="0">
                <a:cs typeface="Arial" charset="0"/>
              </a:rPr>
              <a:t>Through the Holy Spirit awakening our conscience</a:t>
            </a:r>
          </a:p>
          <a:p>
            <a:pPr marL="465138" indent="-465138" eaLnBrk="1" hangingPunct="1">
              <a:spcBef>
                <a:spcPct val="10000"/>
              </a:spcBef>
              <a:defRPr/>
            </a:pPr>
            <a:r>
              <a:rPr lang="en-US" dirty="0">
                <a:cs typeface="Arial" charset="0"/>
              </a:rPr>
              <a:t>Through us to others</a:t>
            </a:r>
          </a:p>
          <a:p>
            <a:pPr marL="465138" indent="-465138" eaLnBrk="1" hangingPunct="1">
              <a:spcBef>
                <a:spcPct val="10000"/>
              </a:spcBef>
              <a:defRPr/>
            </a:pPr>
            <a:r>
              <a:rPr lang="en-US" dirty="0">
                <a:cs typeface="Arial" charset="0"/>
              </a:rPr>
              <a:t>Through the Holy Spirit courting – not forcing – us </a:t>
            </a:r>
          </a:p>
          <a:p>
            <a:pPr marL="350838" indent="-350838" eaLnBrk="1" hangingPunct="1">
              <a:spcBef>
                <a:spcPct val="10000"/>
              </a:spcBef>
              <a:defRPr/>
            </a:pPr>
            <a:endParaRPr lang="en-US" dirty="0">
              <a:cs typeface="Arial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CB94E-EEE2-4205-8EA8-85D70B202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/>
          <a:lstStyle/>
          <a:p>
            <a:pPr>
              <a:defRPr/>
            </a:pPr>
            <a:r>
              <a:rPr lang="en-US" dirty="0"/>
              <a:t>The Critical Question: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30CEA2-A0E9-4399-AF3A-102F3382D2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447800"/>
            <a:ext cx="8763000" cy="4454525"/>
          </a:xfrm>
        </p:spPr>
        <p:txBody>
          <a:bodyPr/>
          <a:lstStyle/>
          <a:p>
            <a:pPr marL="465138" indent="-465138" eaLnBrk="1" hangingPunct="1">
              <a:spcBef>
                <a:spcPct val="10000"/>
              </a:spcBef>
              <a:defRPr/>
            </a:pPr>
            <a:r>
              <a:rPr lang="en-US" dirty="0">
                <a:cs typeface="Arial" charset="0"/>
              </a:rPr>
              <a:t>Will we open our hearts to God &amp; accept the relationship God offers us in Jesus Christ?</a:t>
            </a:r>
          </a:p>
          <a:p>
            <a:pPr marL="350838" indent="-350838" eaLnBrk="1" hangingPunct="1">
              <a:spcBef>
                <a:spcPct val="10000"/>
              </a:spcBef>
              <a:defRPr/>
            </a:pPr>
            <a:endParaRPr lang="en-US" dirty="0">
              <a:cs typeface="Arial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3">
            <a:extLst>
              <a:ext uri="{FF2B5EF4-FFF2-40B4-BE49-F238E27FC236}">
                <a16:creationId xmlns:a16="http://schemas.microsoft.com/office/drawing/2014/main" id="{EED28823-28C7-47F9-9B4C-C2F948C02B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7">
            <a:extLst>
              <a:ext uri="{FF2B5EF4-FFF2-40B4-BE49-F238E27FC236}">
                <a16:creationId xmlns:a16="http://schemas.microsoft.com/office/drawing/2014/main" id="{341FE9BC-CF1A-4F81-B2F7-CD46764B74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52F6BFC-2225-49FF-A66E-1777EFD1271D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Prevenient Grace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07EFABB9-FB7C-4EB6-86B2-D0F3042428A8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>
          <a:xfrm>
            <a:off x="3581400" y="4191000"/>
            <a:ext cx="4572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Roger Morrow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B371D-F8AF-4AD6-BFBC-285BF773A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Prevenient Grace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3CAD6B-E72C-4FDB-BF3B-ADC1D2EABE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0600" y="914400"/>
            <a:ext cx="8001000" cy="4454525"/>
          </a:xfrm>
        </p:spPr>
        <p:txBody>
          <a:bodyPr/>
          <a:lstStyle/>
          <a:p>
            <a:pPr marL="463550" indent="-463550" eaLnBrk="1" hangingPunct="1">
              <a:spcBef>
                <a:spcPct val="10000"/>
              </a:spcBef>
              <a:defRPr/>
            </a:pPr>
            <a:r>
              <a:rPr lang="en-US" dirty="0">
                <a:cs typeface="Arial" charset="0"/>
              </a:rPr>
              <a:t>“Grace” is from Greek “</a:t>
            </a:r>
            <a:r>
              <a:rPr lang="en-US" dirty="0" err="1">
                <a:cs typeface="Arial" charset="0"/>
              </a:rPr>
              <a:t>charis</a:t>
            </a:r>
            <a:r>
              <a:rPr lang="en-US" dirty="0">
                <a:cs typeface="Arial" charset="0"/>
              </a:rPr>
              <a:t>” – “gift”</a:t>
            </a:r>
          </a:p>
          <a:p>
            <a:pPr marL="463550" indent="-463550" eaLnBrk="1" hangingPunct="1">
              <a:spcBef>
                <a:spcPct val="10000"/>
              </a:spcBef>
              <a:defRPr/>
            </a:pPr>
            <a:r>
              <a:rPr lang="en-US" dirty="0">
                <a:cs typeface="Arial" charset="0"/>
              </a:rPr>
              <a:t>God’s grace in our lives from conception to conversion</a:t>
            </a:r>
          </a:p>
          <a:p>
            <a:pPr marL="463550" indent="-463550" eaLnBrk="1" hangingPunct="1">
              <a:spcBef>
                <a:spcPct val="10000"/>
              </a:spcBef>
              <a:defRPr/>
            </a:pPr>
            <a:r>
              <a:rPr lang="en-US" dirty="0">
                <a:cs typeface="Arial" charset="0"/>
              </a:rPr>
              <a:t>“Prevenient” in Latin means “that which comes before”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B371D-F8AF-4AD6-BFBC-285BF773A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Prevenient Grace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3CAD6B-E72C-4FDB-BF3B-ADC1D2EABE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0600" y="914400"/>
            <a:ext cx="7239000" cy="4454525"/>
          </a:xfrm>
        </p:spPr>
        <p:txBody>
          <a:bodyPr/>
          <a:lstStyle/>
          <a:p>
            <a:pPr marL="463550" indent="-463550" eaLnBrk="1" hangingPunct="1">
              <a:spcBef>
                <a:spcPct val="10000"/>
              </a:spcBef>
              <a:defRPr/>
            </a:pPr>
            <a:r>
              <a:rPr lang="en-US" dirty="0">
                <a:cs typeface="Arial" charset="0"/>
              </a:rPr>
              <a:t>The love of God wooing us</a:t>
            </a:r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B371D-F8AF-4AD6-BFBC-285BF773A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Prevenient Grace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3CAD6B-E72C-4FDB-BF3B-ADC1D2EABE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0600" y="914400"/>
            <a:ext cx="7239000" cy="4454525"/>
          </a:xfrm>
        </p:spPr>
        <p:txBody>
          <a:bodyPr/>
          <a:lstStyle/>
          <a:p>
            <a:pPr marL="463550" indent="-463550" eaLnBrk="1" hangingPunct="1">
              <a:spcBef>
                <a:spcPct val="10000"/>
              </a:spcBef>
              <a:defRPr/>
            </a:pPr>
            <a:r>
              <a:rPr lang="en-US" sz="2800" dirty="0">
                <a:solidFill>
                  <a:schemeClr val="bg1">
                    <a:lumMod val="20000"/>
                    <a:lumOff val="80000"/>
                  </a:schemeClr>
                </a:solidFill>
                <a:cs typeface="Arial" charset="0"/>
              </a:rPr>
              <a:t>The love of God wooing us</a:t>
            </a:r>
          </a:p>
          <a:p>
            <a:pPr marL="463550" indent="-463550" eaLnBrk="1" hangingPunct="1">
              <a:spcBef>
                <a:spcPct val="10000"/>
              </a:spcBef>
              <a:defRPr/>
            </a:pPr>
            <a:r>
              <a:rPr lang="en-US" dirty="0">
                <a:cs typeface="Arial" charset="0"/>
              </a:rPr>
              <a:t>The will of God drawing us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B371D-F8AF-4AD6-BFBC-285BF773A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Prevenient Grace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3CAD6B-E72C-4FDB-BF3B-ADC1D2EABE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0600" y="914400"/>
            <a:ext cx="7696200" cy="4454525"/>
          </a:xfrm>
        </p:spPr>
        <p:txBody>
          <a:bodyPr/>
          <a:lstStyle/>
          <a:p>
            <a:pPr marL="463550" indent="-463550" eaLnBrk="1" hangingPunct="1">
              <a:spcBef>
                <a:spcPct val="10000"/>
              </a:spcBef>
              <a:defRPr/>
            </a:pPr>
            <a:r>
              <a:rPr lang="en-US" sz="2800" dirty="0">
                <a:solidFill>
                  <a:schemeClr val="bg1">
                    <a:lumMod val="20000"/>
                    <a:lumOff val="80000"/>
                  </a:schemeClr>
                </a:solidFill>
                <a:cs typeface="Arial" charset="0"/>
              </a:rPr>
              <a:t>The love of God wooing us</a:t>
            </a:r>
          </a:p>
          <a:p>
            <a:pPr marL="463550" indent="-463550" eaLnBrk="1" hangingPunct="1">
              <a:spcBef>
                <a:spcPct val="10000"/>
              </a:spcBef>
              <a:defRPr/>
            </a:pPr>
            <a:r>
              <a:rPr lang="en-US" sz="2800" dirty="0">
                <a:solidFill>
                  <a:schemeClr val="bg1">
                    <a:lumMod val="20000"/>
                    <a:lumOff val="80000"/>
                  </a:schemeClr>
                </a:solidFill>
                <a:cs typeface="Arial" charset="0"/>
              </a:rPr>
              <a:t>The will of God drawing us</a:t>
            </a:r>
          </a:p>
          <a:p>
            <a:pPr marL="463550" indent="-463550" eaLnBrk="1" hangingPunct="1">
              <a:spcBef>
                <a:spcPct val="10000"/>
              </a:spcBef>
              <a:defRPr/>
            </a:pPr>
            <a:r>
              <a:rPr lang="en-US" dirty="0">
                <a:cs typeface="Arial" charset="0"/>
              </a:rPr>
              <a:t>The desire of God pursuing us throughout our lives to bring us into friendship with God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B371D-F8AF-4AD6-BFBC-285BF773A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Prevenient Grace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3CAD6B-E72C-4FDB-BF3B-ADC1D2EABE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0600" y="914400"/>
            <a:ext cx="7696200" cy="4454525"/>
          </a:xfrm>
        </p:spPr>
        <p:txBody>
          <a:bodyPr/>
          <a:lstStyle/>
          <a:p>
            <a:pPr marL="463550" indent="-463550" eaLnBrk="1" hangingPunct="1">
              <a:spcBef>
                <a:spcPct val="10000"/>
              </a:spcBef>
              <a:defRPr/>
            </a:pPr>
            <a:r>
              <a:rPr lang="en-US" sz="2800" dirty="0">
                <a:solidFill>
                  <a:schemeClr val="bg1">
                    <a:lumMod val="20000"/>
                    <a:lumOff val="80000"/>
                  </a:schemeClr>
                </a:solidFill>
                <a:cs typeface="Arial" charset="0"/>
              </a:rPr>
              <a:t>The love of God wooing us</a:t>
            </a:r>
          </a:p>
          <a:p>
            <a:pPr marL="463550" indent="-463550" eaLnBrk="1" hangingPunct="1">
              <a:spcBef>
                <a:spcPct val="10000"/>
              </a:spcBef>
              <a:defRPr/>
            </a:pPr>
            <a:r>
              <a:rPr lang="en-US" sz="2800" dirty="0">
                <a:solidFill>
                  <a:schemeClr val="bg1">
                    <a:lumMod val="20000"/>
                    <a:lumOff val="80000"/>
                  </a:schemeClr>
                </a:solidFill>
                <a:cs typeface="Arial" charset="0"/>
              </a:rPr>
              <a:t>The will of God drawing us</a:t>
            </a:r>
          </a:p>
          <a:p>
            <a:pPr marL="463550" indent="-463550" eaLnBrk="1" hangingPunct="1">
              <a:spcBef>
                <a:spcPct val="10000"/>
              </a:spcBef>
              <a:defRPr/>
            </a:pPr>
            <a:r>
              <a:rPr lang="en-US" sz="2800" dirty="0">
                <a:solidFill>
                  <a:schemeClr val="bg1">
                    <a:lumMod val="20000"/>
                    <a:lumOff val="80000"/>
                  </a:schemeClr>
                </a:solidFill>
                <a:cs typeface="Arial" charset="0"/>
              </a:rPr>
              <a:t>The desire of God pursuing us throughout our lives to bring us into friendship with God</a:t>
            </a:r>
          </a:p>
          <a:p>
            <a:pPr marL="463550" indent="-463550" eaLnBrk="1" hangingPunct="1">
              <a:spcBef>
                <a:spcPct val="10000"/>
              </a:spcBef>
              <a:defRPr/>
            </a:pPr>
            <a:r>
              <a:rPr lang="en-US" dirty="0">
                <a:cs typeface="Arial" charset="0"/>
              </a:rPr>
              <a:t>The gift of God freeing us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B371D-F8AF-4AD6-BFBC-285BF773A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Prevenient Grace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3CAD6B-E72C-4FDB-BF3B-ADC1D2EABE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0600" y="914400"/>
            <a:ext cx="7772400" cy="4454525"/>
          </a:xfrm>
        </p:spPr>
        <p:txBody>
          <a:bodyPr/>
          <a:lstStyle/>
          <a:p>
            <a:pPr marL="463550" indent="-463550" eaLnBrk="1" hangingPunct="1">
              <a:spcBef>
                <a:spcPct val="10000"/>
              </a:spcBef>
              <a:defRPr/>
            </a:pPr>
            <a:r>
              <a:rPr lang="en-US" sz="2800" dirty="0">
                <a:solidFill>
                  <a:schemeClr val="bg1">
                    <a:lumMod val="20000"/>
                    <a:lumOff val="80000"/>
                  </a:schemeClr>
                </a:solidFill>
                <a:cs typeface="Arial" charset="0"/>
              </a:rPr>
              <a:t>The love of God wooing us</a:t>
            </a:r>
          </a:p>
          <a:p>
            <a:pPr marL="463550" indent="-463550" eaLnBrk="1" hangingPunct="1">
              <a:spcBef>
                <a:spcPct val="10000"/>
              </a:spcBef>
              <a:defRPr/>
            </a:pPr>
            <a:r>
              <a:rPr lang="en-US" sz="2800" dirty="0">
                <a:solidFill>
                  <a:schemeClr val="bg1">
                    <a:lumMod val="20000"/>
                    <a:lumOff val="80000"/>
                  </a:schemeClr>
                </a:solidFill>
                <a:cs typeface="Arial" charset="0"/>
              </a:rPr>
              <a:t>The will of God drawing us</a:t>
            </a:r>
          </a:p>
          <a:p>
            <a:pPr marL="463550" indent="-463550" eaLnBrk="1" hangingPunct="1">
              <a:spcBef>
                <a:spcPct val="10000"/>
              </a:spcBef>
              <a:defRPr/>
            </a:pPr>
            <a:r>
              <a:rPr lang="en-US" sz="2800" dirty="0">
                <a:solidFill>
                  <a:schemeClr val="bg1">
                    <a:lumMod val="20000"/>
                    <a:lumOff val="80000"/>
                  </a:schemeClr>
                </a:solidFill>
                <a:cs typeface="Arial" charset="0"/>
              </a:rPr>
              <a:t>The desire of God pursuing us throughout our lives to bring us into friendship with God</a:t>
            </a:r>
          </a:p>
          <a:p>
            <a:pPr marL="463550" indent="-463550" eaLnBrk="1" hangingPunct="1">
              <a:spcBef>
                <a:spcPct val="10000"/>
              </a:spcBef>
              <a:defRPr/>
            </a:pPr>
            <a:r>
              <a:rPr lang="en-US" sz="2800" dirty="0">
                <a:solidFill>
                  <a:schemeClr val="bg1">
                    <a:lumMod val="20000"/>
                    <a:lumOff val="80000"/>
                  </a:schemeClr>
                </a:solidFill>
                <a:cs typeface="Arial" charset="0"/>
              </a:rPr>
              <a:t>The gift of God freeing us</a:t>
            </a:r>
          </a:p>
          <a:p>
            <a:pPr marL="463550" indent="-463550" eaLnBrk="1" hangingPunct="1">
              <a:spcBef>
                <a:spcPct val="10000"/>
              </a:spcBef>
              <a:defRPr/>
            </a:pPr>
            <a:r>
              <a:rPr lang="en-US" dirty="0">
                <a:cs typeface="Arial" charset="0"/>
              </a:rPr>
              <a:t>The activity of God empowering us – giving us spiritual strength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1076</TotalTime>
  <Words>452</Words>
  <Application>Microsoft Office PowerPoint</Application>
  <PresentationFormat>On-screen Show (4:3)</PresentationFormat>
  <Paragraphs>65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Times New Roman</vt:lpstr>
      <vt:lpstr>Arial</vt:lpstr>
      <vt:lpstr>Wingdings</vt:lpstr>
      <vt:lpstr>Blue Diagonal</vt:lpstr>
      <vt:lpstr>Default Design</vt:lpstr>
      <vt:lpstr>Holy Spirit, Thou Art Welcome</vt:lpstr>
      <vt:lpstr>PowerPoint Presentation</vt:lpstr>
      <vt:lpstr>Prevenient Grace</vt:lpstr>
      <vt:lpstr>Prevenient Grace</vt:lpstr>
      <vt:lpstr>Prevenient Grace</vt:lpstr>
      <vt:lpstr>Prevenient Grace</vt:lpstr>
      <vt:lpstr>Prevenient Grace</vt:lpstr>
      <vt:lpstr>Prevenient Grace</vt:lpstr>
      <vt:lpstr>Prevenient Grace</vt:lpstr>
      <vt:lpstr>We Are Created in God’s Likeness for a Relationship with the Divine</vt:lpstr>
      <vt:lpstr>The Bad News of Sin is Preceded By the Good News of Our Origin</vt:lpstr>
      <vt:lpstr>God Continues to Offer Us a Relationship</vt:lpstr>
      <vt:lpstr>God Takes the Initiative to Seek Us</vt:lpstr>
      <vt:lpstr>How Do We Experience Prevenient Grace?</vt:lpstr>
      <vt:lpstr>How Do We Experience Prevenient Grace?</vt:lpstr>
      <vt:lpstr>The Critical Question: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133</cp:revision>
  <cp:lastPrinted>1601-01-01T00:00:00Z</cp:lastPrinted>
  <dcterms:created xsi:type="dcterms:W3CDTF">2002-09-23T01:58:48Z</dcterms:created>
  <dcterms:modified xsi:type="dcterms:W3CDTF">2018-05-26T21:05:52Z</dcterms:modified>
</cp:coreProperties>
</file>