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26"/>
  </p:notesMasterIdLst>
  <p:sldIdLst>
    <p:sldId id="283" r:id="rId3"/>
    <p:sldId id="256" r:id="rId4"/>
    <p:sldId id="287" r:id="rId5"/>
    <p:sldId id="278" r:id="rId6"/>
    <p:sldId id="284" r:id="rId7"/>
    <p:sldId id="288" r:id="rId8"/>
    <p:sldId id="285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86" r:id="rId17"/>
    <p:sldId id="296" r:id="rId18"/>
    <p:sldId id="298" r:id="rId19"/>
    <p:sldId id="258" r:id="rId20"/>
    <p:sldId id="280" r:id="rId21"/>
    <p:sldId id="281" r:id="rId22"/>
    <p:sldId id="297" r:id="rId23"/>
    <p:sldId id="265" r:id="rId24"/>
    <p:sldId id="277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92" autoAdjust="0"/>
    <p:restoredTop sz="94657" autoAdjust="0"/>
  </p:normalViewPr>
  <p:slideViewPr>
    <p:cSldViewPr>
      <p:cViewPr varScale="1">
        <p:scale>
          <a:sx n="75" d="100"/>
          <a:sy n="75" d="100"/>
        </p:scale>
        <p:origin x="82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886EF47-B792-431B-9933-80057594D39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843C331-A5D8-4A9B-9C96-A3DA108B766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C58A1F59-2D3B-4365-903A-C74A80FBD2A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512CE3C-18D4-4EE9-A686-CBA90375FA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F03E3129-DD7D-4CD0-95F4-F7518F0F6B2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489ABF77-4FF8-4202-BB34-081EDEEB0B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5ED596-F4FB-4430-BD23-DF3B156D37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DE1E8601-4EC3-4DEA-B52A-8CE1B7EEBD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87967DC-8FA3-430A-A9F6-F0CA1C04C0AB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15816BE1-A05C-45D5-9441-92387C4ECD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F650BC78-64E9-475E-9670-544E81772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933A24A3-3755-4855-8F70-595EF2E6FC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0376EF2F-200B-43EC-8ADD-33F84F61C4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A2480A0C-43FC-44D9-BDDC-EF386CA82B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7E19E739-39E3-45F0-86E1-8527C1592D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4F88CFE-5781-4FCB-9E91-A6510EF0C5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4C8BF3FF-8E03-47D3-8A6E-BFFBB11E18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E59BF459-F5A1-4D9D-A6AD-2E4671804B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A27ECA25-68D6-4BC1-92CD-76A0381BCD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414EBE79-9685-4EFF-B7A7-5EC5E4FEA3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4BB298B8-0964-4775-857E-D361ABA15E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0F88B659-D01F-4063-8D6B-AAE2FC60C3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0D12B987-03C6-4BCC-A6E2-0ADF47777F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6DB2817D-8F71-4E05-A856-0BC1D4B90D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A4542C89-7581-470E-AB69-FB9FFF179E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FCD1D206-DAC6-4BB3-B0D8-8E9726A34C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A21600F-6EC7-4869-88A1-1BEDC6DFAE2C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156071DF-624C-4F99-ABAE-676CAE1DA5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EDCF3A10-1283-441C-AEFB-7A60E611B1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0A8E861E-9758-4C05-A077-0B2E15C7E6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E66FF7B-CC0D-4D0C-A6AC-4484D7DB66EF}" type="slidenum">
              <a:rPr lang="en-US" altLang="en-US" sz="1200"/>
              <a:pPr eaLnBrk="1" hangingPunct="1"/>
              <a:t>19</a:t>
            </a:fld>
            <a:endParaRPr lang="en-US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72BD296D-D784-49C0-B858-E029FF688B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39E43BF1-5267-4EB6-A283-45C9B2BA90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EF68DEB5-DAD0-4A4A-B2D6-182FDD9975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DB38AA3-21BB-4859-89C8-A9A3E9B18BA8}" type="slidenum">
              <a:rPr lang="en-US" altLang="en-US" sz="1200"/>
              <a:pPr eaLnBrk="1" hangingPunct="1"/>
              <a:t>20</a:t>
            </a:fld>
            <a:endParaRPr lang="en-US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54FD64D3-9EFE-44E9-B477-EDD43B301B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040EA7F7-F8E2-4A0F-8B5A-2A284BD1C1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BD048628-BA20-46B2-8E47-F8BF558576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2769351-CEC2-43F0-AE80-642238541FCC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762ADB47-8EA1-4F21-80B9-A58C8BFC0F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6ECE791A-168B-489B-8F6B-0ACD92CD2B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06D75472-2AF4-48C1-818F-50241E800A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3180A8B-7C84-4EC4-B4C0-3185B72AC90A}" type="slidenum">
              <a:rPr lang="en-US" altLang="en-US" sz="1200"/>
              <a:pPr eaLnBrk="1" hangingPunct="1"/>
              <a:t>22</a:t>
            </a:fld>
            <a:endParaRPr lang="en-US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3C9F1231-E4D7-4440-A647-77892700BC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B8A6037E-B8FC-4EE0-8A60-55C72210A3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3356715B-F08C-402C-BD4B-EA19978ECF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2BB1674-7D46-4AB7-9C08-7783885F6DEA}" type="slidenum">
              <a:rPr lang="en-US" altLang="en-US" sz="1200"/>
              <a:pPr eaLnBrk="1" hangingPunct="1"/>
              <a:t>23</a:t>
            </a:fld>
            <a:endParaRPr lang="en-US" altLang="en-US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2510C12F-A207-4949-B262-A4A9C2334E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6680A943-A5E7-4821-8671-C93F7AB277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6D03D8A-CE87-4201-9BC8-4ED275D331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347F1FE-5752-4E0F-B248-9C497402B1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2D22347E-6E2C-4206-ACF2-978EAEFAA2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C0D9F50-BADA-49D2-AEB8-3BD84A7C5740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C0C4BF81-B2F1-4AE7-8F7B-6A6F3821C8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260ABEDC-8977-48B9-8F71-EBE3E5E77A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92B97624-8FC3-49C2-BAB1-40CAB4A324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2AC1431-717A-4D6E-B455-8795713FDA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E70AF97B-095A-4F2F-88AB-E1832D6A54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F3C33D1-659C-4FC7-AD56-EEA434BFAA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DC8BFE2C-F395-49BA-9AF9-298573A686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F86FBFFC-D0F3-47D2-970E-39242A5820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072EA753-8551-4FAE-81E6-0B7B53E648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05168D82-CE66-4180-9716-A6B01B612D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8E3266F-6BC9-4F10-8254-627A40B30E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B9B3251-C4A2-4662-AE57-D7D2CB38D1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FC13F18-5571-416A-ACB0-29F05D4DD3A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6409EA1-A3BD-42F1-BAE4-37CD2B4B7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16137ED9-B4E2-4305-81D1-51FDB2EDB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3B7D358-8CF6-49CA-A569-6C5AD827E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3F280C1-D8C2-4D12-9F11-46C2B5153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602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887139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49847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067481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7621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7916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6006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56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1389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71978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0574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904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03454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233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8152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944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54566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19412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69490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65814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063211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50733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02857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487AFCE1-173F-46BF-9412-9E4A5520559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E91F0D10-2C64-4B0A-BC76-FB47A56CA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34A0FEDA-910E-4686-82DD-FB005427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BF19EECC-247B-4305-BF41-31D995D07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D0549E38-6729-4327-9F23-8C0E2DC31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4999" name="Rectangle 7">
            <a:extLst>
              <a:ext uri="{FF2B5EF4-FFF2-40B4-BE49-F238E27FC236}">
                <a16:creationId xmlns:a16="http://schemas.microsoft.com/office/drawing/2014/main" id="{0E626A59-A64E-40FF-A4B5-25506F2ECB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5000" name="Rectangle 8">
            <a:extLst>
              <a:ext uri="{FF2B5EF4-FFF2-40B4-BE49-F238E27FC236}">
                <a16:creationId xmlns:a16="http://schemas.microsoft.com/office/drawing/2014/main" id="{583D9C53-E4F2-48D3-B65E-CDF2464827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3FAF9A79-2906-4737-9A96-00CA6F0284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D8D6F32C-F2B3-4575-A106-98C6F90A62E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D65534DA-5F08-4E3B-B5DA-C7647EA6F0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2CB40-33B4-4D25-ADD6-20DBEC879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Holy Communion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28421-303E-4B4B-8732-0F665C154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5400"/>
            <a:ext cx="77724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/>
              <a:t>Known by different names in different traditions (Holy Communion, The Lord’s Table, The Lord’s Supper, Eucharist)</a:t>
            </a:r>
          </a:p>
          <a:p>
            <a:pPr eaLnBrk="1" hangingPunct="1">
              <a:defRPr/>
            </a:pPr>
            <a:r>
              <a:rPr lang="en-US" sz="4000"/>
              <a:t>Instituted by Jesus at his Last Supper with his disciples</a:t>
            </a:r>
          </a:p>
          <a:p>
            <a:pPr eaLnBrk="1" hangingPunct="1">
              <a:defRPr/>
            </a:pPr>
            <a:endParaRPr lang="en-US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9E56E-036B-4D2E-8866-8FF90DAEF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685800"/>
            <a:ext cx="80010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Broke bread with travelers on the Road to Emmaus</a:t>
            </a:r>
          </a:p>
          <a:p>
            <a:pPr eaLnBrk="1" hangingPunct="1">
              <a:defRPr/>
            </a:pPr>
            <a:r>
              <a:rPr lang="en-US"/>
              <a:t>The earliest Christians shared this meal</a:t>
            </a:r>
          </a:p>
          <a:p>
            <a:pPr eaLnBrk="1" hangingPunct="1">
              <a:defRPr/>
            </a:pPr>
            <a:r>
              <a:rPr lang="en-US"/>
              <a:t>It re-presents Jesus’ life, death and resurrection</a:t>
            </a:r>
          </a:p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07A96-519A-45F8-A0E4-0BD68D8C8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990600"/>
            <a:ext cx="7772400" cy="4073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We experience inward and spiritual grace through these outward and visible elements</a:t>
            </a:r>
          </a:p>
          <a:p>
            <a:pPr eaLnBrk="1" hangingPunct="1">
              <a:defRPr/>
            </a:pPr>
            <a:r>
              <a:rPr lang="en-US" dirty="0"/>
              <a:t>All are welcome at The Lord’s Table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5FFF-50B4-44A6-AFFC-47D191E0F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8000" i="1" dirty="0"/>
              <a:t>Break Time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EF96A-F7C2-41C5-91A1-52D862E62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Every sacrament is a sacred moment but not all sacred moments are sacraments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4EE58BD1-7842-4997-B854-97F69732B8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Other Means of Grace we can</a:t>
            </a:r>
            <a:br>
              <a:rPr lang="en-US"/>
            </a:br>
            <a:r>
              <a:rPr lang="en-US"/>
              <a:t>describe as sacred moments</a:t>
            </a:r>
          </a:p>
        </p:txBody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7F36381F-D2FC-44B5-BAD8-B6B54A7D8B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239000" cy="4302125"/>
          </a:xfrm>
        </p:spPr>
        <p:txBody>
          <a:bodyPr/>
          <a:lstStyle/>
          <a:p>
            <a:pPr marL="465138" indent="-465138" eaLnBrk="1" hangingPunct="1">
              <a:spcBef>
                <a:spcPct val="35000"/>
              </a:spcBef>
              <a:defRPr/>
            </a:pPr>
            <a:r>
              <a:rPr lang="en-US" dirty="0">
                <a:cs typeface="Times New Roman" pitchFamily="18" charset="0"/>
              </a:rPr>
              <a:t>Some come as surprises</a:t>
            </a:r>
          </a:p>
          <a:p>
            <a:pPr marL="465138" indent="-465138" eaLnBrk="1" hangingPunct="1">
              <a:spcBef>
                <a:spcPct val="35000"/>
              </a:spcBef>
              <a:defRPr/>
            </a:pPr>
            <a:r>
              <a:rPr lang="en-US" dirty="0">
                <a:cs typeface="Times New Roman" pitchFamily="18" charset="0"/>
              </a:rPr>
              <a:t>Some come by Divine Appointment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E7954-554F-40AC-B5AD-CE86AC53D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Sacred Moments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CEB6E-BB64-48C3-8EEC-1396A6AE9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Confirmation</a:t>
            </a:r>
          </a:p>
          <a:p>
            <a:pPr>
              <a:defRPr/>
            </a:pPr>
            <a:r>
              <a:rPr lang="en-US" dirty="0"/>
              <a:t>Ordination</a:t>
            </a:r>
          </a:p>
          <a:p>
            <a:pPr>
              <a:defRPr/>
            </a:pPr>
            <a:r>
              <a:rPr lang="en-US" dirty="0"/>
              <a:t>Marriage and Singleness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>
            <a:extLst>
              <a:ext uri="{FF2B5EF4-FFF2-40B4-BE49-F238E27FC236}">
                <a16:creationId xmlns:a16="http://schemas.microsoft.com/office/drawing/2014/main" id="{DE074774-9882-4422-AD55-922973B65D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153400" cy="5105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-US" i="1"/>
              <a:t>Marriage is not a lifelong attraction of two individuals to each other, but a call for two people to witness together to God’s love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AEE2A5A-60DF-4EA1-80C5-61C68F9A1A2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pPr marL="838200" indent="-838200" algn="l" eaLnBrk="1" hangingPunct="1">
              <a:lnSpc>
                <a:spcPct val="90000"/>
              </a:lnSpc>
              <a:spcBef>
                <a:spcPct val="5000"/>
              </a:spcBef>
              <a:buFont typeface="Wingdings" pitchFamily="2" charset="2"/>
              <a:buAutoNum type="arabicPeriod"/>
              <a:defRPr/>
            </a:pPr>
            <a:r>
              <a:rPr lang="en-US" sz="3600">
                <a:cs typeface="Arial" charset="0"/>
              </a:rPr>
              <a:t>Prayer</a:t>
            </a:r>
          </a:p>
          <a:p>
            <a:pPr marL="838200" indent="-838200" algn="l" eaLnBrk="1" hangingPunct="1">
              <a:lnSpc>
                <a:spcPct val="90000"/>
              </a:lnSpc>
              <a:spcBef>
                <a:spcPct val="5000"/>
              </a:spcBef>
              <a:buFont typeface="Wingdings" pitchFamily="2" charset="2"/>
              <a:buAutoNum type="arabicPeriod"/>
              <a:defRPr/>
            </a:pPr>
            <a:r>
              <a:rPr lang="en-US" sz="3600">
                <a:cs typeface="Arial" charset="0"/>
              </a:rPr>
              <a:t>Searching the scripture</a:t>
            </a:r>
          </a:p>
          <a:p>
            <a:pPr marL="838200" indent="-838200" algn="l" eaLnBrk="1" hangingPunct="1">
              <a:lnSpc>
                <a:spcPct val="90000"/>
              </a:lnSpc>
              <a:spcBef>
                <a:spcPct val="5000"/>
              </a:spcBef>
              <a:buFont typeface="Wingdings" pitchFamily="2" charset="2"/>
              <a:buAutoNum type="arabicPeriod"/>
              <a:defRPr/>
            </a:pPr>
            <a:r>
              <a:rPr lang="en-US" sz="3600">
                <a:cs typeface="Arial" charset="0"/>
              </a:rPr>
              <a:t>Worship</a:t>
            </a:r>
          </a:p>
          <a:p>
            <a:pPr marL="838200" indent="-838200" algn="l" eaLnBrk="1" hangingPunct="1">
              <a:lnSpc>
                <a:spcPct val="90000"/>
              </a:lnSpc>
              <a:spcBef>
                <a:spcPct val="5000"/>
              </a:spcBef>
              <a:buFont typeface="Wingdings" pitchFamily="2" charset="2"/>
              <a:buAutoNum type="arabicPeriod"/>
              <a:defRPr/>
            </a:pPr>
            <a:r>
              <a:rPr lang="en-US" sz="3600">
                <a:cs typeface="Arial" charset="0"/>
              </a:rPr>
              <a:t>Participating actively in the body of Christ</a:t>
            </a:r>
          </a:p>
          <a:p>
            <a:pPr marL="838200" indent="-838200" algn="l" eaLnBrk="1" hangingPunct="1">
              <a:lnSpc>
                <a:spcPct val="90000"/>
              </a:lnSpc>
              <a:spcBef>
                <a:spcPct val="5000"/>
              </a:spcBef>
              <a:buFont typeface="Wingdings" pitchFamily="2" charset="2"/>
              <a:buAutoNum type="arabicPeriod"/>
              <a:defRPr/>
            </a:pPr>
            <a:r>
              <a:rPr lang="en-US" sz="3600">
                <a:cs typeface="Arial" charset="0"/>
              </a:rPr>
              <a:t>Fasting</a:t>
            </a:r>
          </a:p>
          <a:p>
            <a:pPr marL="838200" indent="-838200" algn="l" eaLnBrk="1" hangingPunct="1">
              <a:lnSpc>
                <a:spcPct val="90000"/>
              </a:lnSpc>
              <a:spcBef>
                <a:spcPct val="5000"/>
              </a:spcBef>
              <a:buFont typeface="Wingdings" pitchFamily="2" charset="2"/>
              <a:buAutoNum type="arabicPeriod"/>
              <a:defRPr/>
            </a:pPr>
            <a:r>
              <a:rPr lang="en-US" sz="3600">
                <a:cs typeface="Arial" charset="0"/>
              </a:rPr>
              <a:t>Generosity</a:t>
            </a:r>
          </a:p>
        </p:txBody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7B9EC2C7-82EA-4BD3-8FC7-4BDBA9CB1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609A8E01-B464-4A46-B5DB-58E582BD0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Sacred moments that are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divine appointments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E9627FB7-93DC-49E2-A25D-4CD71F3786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676400" y="1981200"/>
            <a:ext cx="6705600" cy="2819400"/>
          </a:xfrm>
        </p:spPr>
        <p:txBody>
          <a:bodyPr/>
          <a:lstStyle/>
          <a:p>
            <a:pPr marL="465138" indent="-465138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4000">
                <a:cs typeface="Arial" charset="0"/>
              </a:rPr>
              <a:t>Confession</a:t>
            </a:r>
          </a:p>
          <a:p>
            <a:pPr marL="465138" indent="-465138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4000">
                <a:cs typeface="Arial" charset="0"/>
              </a:rPr>
              <a:t>Forgiveness</a:t>
            </a:r>
          </a:p>
          <a:p>
            <a:pPr marL="465138" indent="-465138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4000">
                <a:cs typeface="Arial" charset="0"/>
              </a:rPr>
              <a:t>Healing</a:t>
            </a:r>
          </a:p>
          <a:p>
            <a:pPr marL="465138" indent="-465138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4000">
                <a:cs typeface="Arial" charset="0"/>
              </a:rPr>
              <a:t>Reconciliation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0779F1DD-D0BC-4A31-ABA4-CFEFC9509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7014722D-14D4-4258-AAE3-1AF4B7CC4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Sacred moments occur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in shared experiences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0D932C50-14C9-41D1-9318-C18B6A724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86FCB68E-8691-4BEA-9F8B-30A23B71C82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1981200"/>
            <a:ext cx="7315200" cy="2895600"/>
          </a:xfrm>
        </p:spPr>
        <p:txBody>
          <a:bodyPr/>
          <a:lstStyle/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dirty="0">
                <a:cs typeface="Arial" charset="0"/>
              </a:rPr>
              <a:t>In human relationships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dirty="0">
                <a:cs typeface="Arial" charset="0"/>
              </a:rPr>
              <a:t>In nature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EC4F108F-E2C0-4311-9D25-8D54BB6D6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5780" name="Text Box 4">
            <a:extLst>
              <a:ext uri="{FF2B5EF4-FFF2-40B4-BE49-F238E27FC236}">
                <a16:creationId xmlns:a16="http://schemas.microsoft.com/office/drawing/2014/main" id="{1F782CD1-9235-4E43-900E-E7006F460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Sacred moments can occur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in an infinite variety of ways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E2D5EF6-FB63-41B6-BC24-2A0310CC4D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22865F4D-45F0-43A3-93D0-F611900CA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>
            <a:extLst>
              <a:ext uri="{FF2B5EF4-FFF2-40B4-BE49-F238E27FC236}">
                <a16:creationId xmlns:a16="http://schemas.microsoft.com/office/drawing/2014/main" id="{45469C75-C847-41B5-A7B5-DAC1775AA2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3124200"/>
            <a:ext cx="8153400" cy="2819400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i="1"/>
              <a:t>GRACE is God’s gift of love to each of us through Jesus whether we deserve it or not</a:t>
            </a:r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718BA08A-912C-46DB-8A06-012F3D8B00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8600"/>
            <a:ext cx="30861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38F906BF-EA4D-4DFA-BBD7-8381F7C580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32DB2861-0F34-45E5-9446-CA459915CAF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Means of Grace</a:t>
            </a:r>
            <a:endParaRPr lang="en-US" sz="7200" b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88CEAF3B-C11A-41E1-8D86-A67346BC9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40995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Greg Inboden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01CFD448-49ED-48A4-B465-D84E4E21E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150" name="Picture 6" descr="new-arklogo">
            <a:hlinkClick r:id="rId3"/>
            <a:extLst>
              <a:ext uri="{FF2B5EF4-FFF2-40B4-BE49-F238E27FC236}">
                <a16:creationId xmlns:a16="http://schemas.microsoft.com/office/drawing/2014/main" id="{4258A842-8BD5-4599-8B91-2B14CDD1A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ACCF8906-5CB4-4265-9C61-B4A325A759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What are Means of Grace?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A7B6CF-ADAD-4983-8D41-6F88FFF54273}"/>
              </a:ext>
            </a:extLst>
          </p:cNvPr>
          <p:cNvSpPr/>
          <p:nvPr/>
        </p:nvSpPr>
        <p:spPr>
          <a:xfrm>
            <a:off x="228600" y="1143000"/>
            <a:ext cx="8686800" cy="3962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65138" indent="-465138">
              <a:spcBef>
                <a:spcPct val="35000"/>
              </a:spcBef>
              <a:buClr>
                <a:srgbClr val="FFFF00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Sacred moments where Jesus is re-presented or becomes present to us anew</a:t>
            </a:r>
          </a:p>
          <a:p>
            <a:pPr marL="465138" indent="-465138">
              <a:spcBef>
                <a:spcPct val="35000"/>
              </a:spcBef>
              <a:buClr>
                <a:srgbClr val="FFFF00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Symbols of God’s great work in our lives that remind us of the covenantal relationship with Jesus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06FD3-65DA-47BF-88BE-C158058DB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0"/>
            <a:ext cx="8153400" cy="6858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Sacraments are sacred moments that Jesus gave us by clear instruction and example in Scripture </a:t>
            </a:r>
          </a:p>
          <a:p>
            <a:pPr eaLnBrk="1" hangingPunct="1">
              <a:defRPr/>
            </a:pPr>
            <a:r>
              <a:rPr lang="en-US"/>
              <a:t>They are an outward and visible sign of an inward and spiritual grace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0754F4E7-63C7-41D2-BD82-37B07EC576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Two sacraments observed by</a:t>
            </a:r>
            <a:br>
              <a:rPr lang="en-US"/>
            </a:br>
            <a:r>
              <a:rPr lang="en-US"/>
              <a:t>most Christians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F3B27838-BF89-4F8C-AFF5-CD8079E07B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1981200"/>
            <a:ext cx="6781800" cy="4073525"/>
          </a:xfrm>
        </p:spPr>
        <p:txBody>
          <a:bodyPr/>
          <a:lstStyle/>
          <a:p>
            <a:pPr marL="465138" indent="-465138" eaLnBrk="1" hangingPunct="1">
              <a:spcBef>
                <a:spcPct val="35000"/>
              </a:spcBef>
              <a:defRPr/>
            </a:pPr>
            <a:r>
              <a:rPr lang="en-US" dirty="0">
                <a:cs typeface="Times New Roman" pitchFamily="18" charset="0"/>
              </a:rPr>
              <a:t>Baptism</a:t>
            </a:r>
          </a:p>
          <a:p>
            <a:pPr marL="465138" indent="-465138" eaLnBrk="1" hangingPunct="1">
              <a:spcBef>
                <a:spcPct val="35000"/>
              </a:spcBef>
              <a:defRPr/>
            </a:pPr>
            <a:r>
              <a:rPr lang="en-US" dirty="0">
                <a:cs typeface="Times New Roman" pitchFamily="18" charset="0"/>
              </a:rPr>
              <a:t>Holy Communion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EFBA2-0E5A-4898-8511-D74EA1890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Baptism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02697-67B0-4945-97F3-C989EB7F5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66800"/>
            <a:ext cx="87630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Marked the beginning of Jesus’ ministry</a:t>
            </a:r>
          </a:p>
          <a:p>
            <a:pPr eaLnBrk="1" hangingPunct="1">
              <a:defRPr/>
            </a:pPr>
            <a:r>
              <a:rPr lang="en-US"/>
              <a:t>Emphasized by John the Baptist</a:t>
            </a:r>
          </a:p>
          <a:p>
            <a:pPr eaLnBrk="1" hangingPunct="1">
              <a:defRPr/>
            </a:pPr>
            <a:r>
              <a:rPr lang="en-US"/>
              <a:t>Entrusted to the Disciples</a:t>
            </a:r>
          </a:p>
          <a:p>
            <a:pPr eaLnBrk="1" hangingPunct="1">
              <a:defRPr/>
            </a:pPr>
            <a:r>
              <a:rPr lang="en-US"/>
              <a:t>Marks our new identity in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D7E25-1DBD-4CFB-B01C-182EA60C5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Baptism experienced by different modes and 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ED9FF-2508-442C-B6DD-07CBB4542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3 Modes - immersion, sprinkling, pouring</a:t>
            </a:r>
          </a:p>
          <a:p>
            <a:pPr eaLnBrk="1" hangingPunct="1">
              <a:defRPr/>
            </a:pPr>
            <a:r>
              <a:rPr lang="en-US"/>
              <a:t>Ages vary by tradition - Adult or believer, and infant or child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914</TotalTime>
  <Words>400</Words>
  <Application>Microsoft Office PowerPoint</Application>
  <PresentationFormat>On-screen Show (4:3)</PresentationFormat>
  <Paragraphs>71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PowerPoint Presentation</vt:lpstr>
      <vt:lpstr> </vt:lpstr>
      <vt:lpstr>What are Means of Grace?</vt:lpstr>
      <vt:lpstr>PowerPoint Presentation</vt:lpstr>
      <vt:lpstr>Two sacraments observed by most Christians</vt:lpstr>
      <vt:lpstr>Baptism</vt:lpstr>
      <vt:lpstr>Baptism experienced by different modes and ages</vt:lpstr>
      <vt:lpstr>Holy Communion</vt:lpstr>
      <vt:lpstr>PowerPoint Presentation</vt:lpstr>
      <vt:lpstr>PowerPoint Presentation</vt:lpstr>
      <vt:lpstr>Break Time</vt:lpstr>
      <vt:lpstr>PowerPoint Presentation</vt:lpstr>
      <vt:lpstr>Other Means of Grace we can describe as sacred moments</vt:lpstr>
      <vt:lpstr>Sacred Moments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75</cp:revision>
  <cp:lastPrinted>1601-01-01T00:00:00Z</cp:lastPrinted>
  <dcterms:created xsi:type="dcterms:W3CDTF">2002-09-23T01:58:48Z</dcterms:created>
  <dcterms:modified xsi:type="dcterms:W3CDTF">2018-03-06T16:46:29Z</dcterms:modified>
</cp:coreProperties>
</file>