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814" r:id="rId3"/>
  </p:sldMasterIdLst>
  <p:notesMasterIdLst>
    <p:notesMasterId r:id="rId19"/>
  </p:notesMasterIdLst>
  <p:sldIdLst>
    <p:sldId id="307" r:id="rId4"/>
    <p:sldId id="308" r:id="rId5"/>
    <p:sldId id="256" r:id="rId6"/>
    <p:sldId id="298" r:id="rId7"/>
    <p:sldId id="309" r:id="rId8"/>
    <p:sldId id="311" r:id="rId9"/>
    <p:sldId id="290" r:id="rId10"/>
    <p:sldId id="292" r:id="rId11"/>
    <p:sldId id="312" r:id="rId12"/>
    <p:sldId id="310" r:id="rId13"/>
    <p:sldId id="287" r:id="rId14"/>
    <p:sldId id="288" r:id="rId15"/>
    <p:sldId id="313" r:id="rId16"/>
    <p:sldId id="303" r:id="rId17"/>
    <p:sldId id="26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21" autoAdjust="0"/>
    <p:restoredTop sz="94657" autoAdjust="0"/>
  </p:normalViewPr>
  <p:slideViewPr>
    <p:cSldViewPr>
      <p:cViewPr varScale="1">
        <p:scale>
          <a:sx n="72" d="100"/>
          <a:sy n="72" d="100"/>
        </p:scale>
        <p:origin x="989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7A70706E-F9D3-464F-978B-68CB639E502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7D60ADFC-06ED-436F-A11D-EFB750175A8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C7638970-73CA-4BA4-B9DA-4E2E5983E66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F0529584-0FEB-416D-AB93-6BA4282A917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80C41AD4-6875-4C12-AA51-5C3A95FB934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A4A86DA8-1B88-46EE-B51C-E06168F5E5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DC639ED-7C4D-4F58-8D20-573B7E6E3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68834E1-91CE-4D76-88B4-E7BDFBB7D5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9CDB252-B605-4448-BDC2-1E1E06C66707}" type="slidenum">
              <a:rPr kumimoji="0"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D95B5143-CBD4-4CD9-854E-087AB38354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48A1826E-0AA4-4FDD-B994-5C09AEEFD8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57B25E06-1AB5-4471-B052-11C7AAA0D2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D95FC07-DD54-4F7C-A090-4F88496381AF}" type="slidenum">
              <a:rPr kumimoji="0"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C7DFCDFD-6E7A-4038-9216-F1A5FA26CB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3B1EC9BB-FD5D-481E-A5F8-5922A45780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F148E0B6-4E4E-45CE-8A54-1ADFE5A988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4D5C02D-06D3-4DA0-A001-5EDEB09F06C8}" type="slidenum">
              <a:rPr kumimoji="0" lang="en-US" altLang="en-US" smtClean="0"/>
              <a:pPr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9F1731D6-D9F7-4F99-ABB8-88AC51B399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E7320A7A-797B-44E1-B2BE-6A573EBEEB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0DB14B3B-EB4D-42EB-8FB8-A8E43B55FA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60B5277-485B-40FC-A314-587C0FCB7758}" type="slidenum">
              <a:rPr kumimoji="0"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11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0EDAB6E8-BF8B-4BD0-A5C5-2C0708AA75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C1D40C94-7076-4BC5-B45A-128231E826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2523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FC938574-4766-4FEA-AFD5-C277D99693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DE5701-9278-4685-8CD9-16ECAFB6182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57B06AAA-444D-4F8E-B6D5-1C96CA4153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C81F402F-51E1-4620-955A-091561058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60023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C75FA87A-7302-4384-83D1-B218389F5C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83C009D-28B0-4552-AD2E-2C3E3EEA7E9E}" type="slidenum">
              <a:rPr kumimoji="0" lang="en-US" altLang="en-US" smtClean="0"/>
              <a:pPr>
                <a:spcBef>
                  <a:spcPct val="0"/>
                </a:spcBef>
              </a:pPr>
              <a:t>15</a:t>
            </a:fld>
            <a:endParaRPr kumimoji="0" lang="en-US" alt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183C67B5-2220-4033-B57E-D74B6B22F3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B7E727CE-5F41-4E3E-8C45-5612436EEC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D02A5054-7F55-4FF2-9BD5-F89EF0AC099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DD7F8ACD-B0BA-43DE-80CB-5F525DCEC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06147EF7-8024-4BA4-9370-03592108A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4EA8737-314A-464B-9109-C4ED7B57C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0CEED97-004C-4B95-A168-1F82EC562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13">
            <a:extLst>
              <a:ext uri="{FF2B5EF4-FFF2-40B4-BE49-F238E27FC236}">
                <a16:creationId xmlns:a16="http://schemas.microsoft.com/office/drawing/2014/main" id="{10F1F74B-147B-4007-90C1-A9EC5A465CC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333500" y="76200"/>
            <a:ext cx="6477000" cy="1408113"/>
            <a:chOff x="1333500" y="76200"/>
            <a:chExt cx="6477000" cy="140811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4DBB39F-EE78-4CEE-B90A-AE073F1990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5300" y="569913"/>
              <a:ext cx="3505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  <a:latin typeface="Verdana" pitchFamily="34" charset="0"/>
                  <a:ea typeface="Verdana" pitchFamily="34" charset="0"/>
                  <a:cs typeface="Verdana" pitchFamily="34" charset="0"/>
                </a:rPr>
                <a:t>New-Ark Area Emmaus</a:t>
              </a:r>
            </a:p>
          </p:txBody>
        </p:sp>
        <p:pic>
          <p:nvPicPr>
            <p:cNvPr id="11" name="Picture 7" descr="whiteonblack.jpg">
              <a:extLst>
                <a:ext uri="{FF2B5EF4-FFF2-40B4-BE49-F238E27FC236}">
                  <a16:creationId xmlns:a16="http://schemas.microsoft.com/office/drawing/2014/main" id="{DC440986-15E5-4272-B2EE-4471FA7CE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76200"/>
              <a:ext cx="3124200" cy="140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9699337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873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>
            <a:extLst>
              <a:ext uri="{FF2B5EF4-FFF2-40B4-BE49-F238E27FC236}">
                <a16:creationId xmlns:a16="http://schemas.microsoft.com/office/drawing/2014/main" id="{66EC4A5D-4D60-40AB-AE32-B5FAB800FBC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E1BE1033-8A4E-4E04-A0CD-80E823EA3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DF62F7FD-5094-4FEF-B8D4-40B79BCFA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E24B9C67-2BF9-4A58-9B75-D0E145B69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id="{2E5643C9-BEE0-45B0-B4F7-AD00F1DEA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609600"/>
            <a:ext cx="9144000" cy="60198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82509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8258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4870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2962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4342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7808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890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7823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771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B779468-F828-491D-A01C-A0BD381AF40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86D1FE3-EFE9-4809-9AB2-A63FFF29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2EB200F8-9165-446D-916A-2F1E57688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217CF7F-3BFF-4F96-BB8F-6EBFF15FF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46F9E0C-853E-4F3E-9770-C34C423DB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7530386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7740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270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8769678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056265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823794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54525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59886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97A0FD7-B514-45C1-A3FC-906A337E3A0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8BD7978-B006-439C-98D6-F9EF0FA3C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845EE7FE-CDFA-46DD-BDCC-8AF5FF4E0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1071D0E1-9B2D-46E9-93D7-D5E130CFC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47C09CC-FC1F-40AA-9D1C-21C20EB42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C0FEB2F-036A-48BB-9CA5-9B0C47D60734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val="40724389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D815AC81-4A89-4A85-863D-373F90FC5F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 eaLnBrk="1" hangingPunct="1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2115523928"/>
      </p:ext>
    </p:extLst>
  </p:cSld>
  <p:clrMapOvr>
    <a:masterClrMapping/>
  </p:clrMapOvr>
  <p:transition/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B679043E-B5D3-4794-A438-16F9C813DD9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70051CED-0164-4A6F-BB47-BA6104F62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46CE1B29-A45B-4437-A016-A571A2380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995C50AC-C359-4456-AB5B-5CA5BF24E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65C4CD49-B243-4BCF-8F2B-22CC94704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AF1A33CC-5332-4FD8-B56C-76D5C5C675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4C52EE4D-D83E-4755-8C4B-8D64AAE4B4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4005" r:id="rId8"/>
    <p:sldLayoutId id="2147484006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9571CC8E-F1D9-4E38-960F-5648D3A38E8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3" name="Freeform 3">
              <a:extLst>
                <a:ext uri="{FF2B5EF4-FFF2-40B4-BE49-F238E27FC236}">
                  <a16:creationId xmlns:a16="http://schemas.microsoft.com/office/drawing/2014/main" id="{4F8C75E9-7B83-4658-BA91-1714E4E1A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4">
              <a:extLst>
                <a:ext uri="{FF2B5EF4-FFF2-40B4-BE49-F238E27FC236}">
                  <a16:creationId xmlns:a16="http://schemas.microsoft.com/office/drawing/2014/main" id="{FF69BB49-1E44-4B6A-99D0-1B17E0101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5">
              <a:extLst>
                <a:ext uri="{FF2B5EF4-FFF2-40B4-BE49-F238E27FC236}">
                  <a16:creationId xmlns:a16="http://schemas.microsoft.com/office/drawing/2014/main" id="{13CEABAC-D8CB-42BA-8DA7-6E5CA4AC1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6">
              <a:extLst>
                <a:ext uri="{FF2B5EF4-FFF2-40B4-BE49-F238E27FC236}">
                  <a16:creationId xmlns:a16="http://schemas.microsoft.com/office/drawing/2014/main" id="{FC3794B2-B2E5-40FD-A4FB-468209CD2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D6E31EC4-B09A-46A7-939E-19AA454185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8A6E7E77-36A8-48BC-ADC2-BBC2997EC2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07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eaLnBrk="0" fontAlgn="base" hangingPunct="0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>
            <a:extLst>
              <a:ext uri="{FF2B5EF4-FFF2-40B4-BE49-F238E27FC236}">
                <a16:creationId xmlns:a16="http://schemas.microsoft.com/office/drawing/2014/main" id="{D40EC573-97AC-4B0F-8B47-22EB7E8A9F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Here, O My Lord, I See Thee</a:t>
            </a:r>
          </a:p>
        </p:txBody>
      </p:sp>
      <p:sp>
        <p:nvSpPr>
          <p:cNvPr id="882691" name="Rectangle 3">
            <a:extLst>
              <a:ext uri="{FF2B5EF4-FFF2-40B4-BE49-F238E27FC236}">
                <a16:creationId xmlns:a16="http://schemas.microsoft.com/office/drawing/2014/main" id="{8DCB9EC4-1C0C-486E-BC3C-4743E088DE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Here, O my Lord,</a:t>
            </a:r>
          </a:p>
          <a:p>
            <a:pPr eaLnBrk="1" hangingPunct="1">
              <a:defRPr/>
            </a:pPr>
            <a:r>
              <a:rPr lang="en-US" dirty="0"/>
              <a:t>I see thee face to face;</a:t>
            </a:r>
          </a:p>
          <a:p>
            <a:pPr eaLnBrk="1" hangingPunct="1">
              <a:defRPr/>
            </a:pPr>
            <a:r>
              <a:rPr lang="en-US" dirty="0"/>
              <a:t>here would I touch</a:t>
            </a:r>
          </a:p>
          <a:p>
            <a:pPr eaLnBrk="1" hangingPunct="1">
              <a:defRPr/>
            </a:pPr>
            <a:r>
              <a:rPr lang="en-US" dirty="0"/>
              <a:t>and handle things unseen;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B891-7B90-48DE-9C0D-673C5774999A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Two primary types of obstacles to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69BC-9A69-4AF1-880F-51B4699298D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419100" y="990600"/>
            <a:ext cx="8305800" cy="2895600"/>
          </a:xfrm>
        </p:spPr>
        <p:txBody>
          <a:bodyPr/>
          <a:lstStyle/>
          <a:p>
            <a:pPr marL="346075" indent="-346075" algn="l" eaLnBrk="1" hangingPunct="1">
              <a:spcBef>
                <a:spcPct val="1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>
                <a:cs typeface="Arial" charset="0"/>
              </a:rPr>
              <a:t>those that hinder our relationship with God</a:t>
            </a:r>
          </a:p>
          <a:p>
            <a:pPr marL="346075" indent="-346075" algn="l" eaLnBrk="1" hangingPunct="1">
              <a:spcBef>
                <a:spcPct val="1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>
                <a:cs typeface="Arial" charset="0"/>
              </a:rPr>
              <a:t>those that hinder our relationships with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8EB49756-2CFA-44E9-88B7-2039E270561B}"/>
              </a:ext>
            </a:extLst>
          </p:cNvPr>
          <p:cNvGrpSpPr/>
          <p:nvPr/>
        </p:nvGrpSpPr>
        <p:grpSpPr>
          <a:xfrm>
            <a:off x="1145071" y="1009336"/>
            <a:ext cx="6627329" cy="5559332"/>
            <a:chOff x="1145071" y="1009336"/>
            <a:chExt cx="6627329" cy="5559332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5797627-4520-4EE2-BC53-0C451109EB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48787" y="3710784"/>
              <a:ext cx="2533028" cy="4894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524DE9B-F203-49DC-A6EE-7E781FC2A70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457956" y="1011473"/>
              <a:ext cx="15408" cy="1369123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BD5126F-C7F7-4DF0-9FFC-2D9D08DB849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638819" y="1009336"/>
              <a:ext cx="1832206" cy="0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1D32DBE-72D2-4E59-8E01-CDB38B3ECB6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658513" y="1009336"/>
              <a:ext cx="4791" cy="1357373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7F3731A-C252-4BDD-B5A0-5E32A5472F4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471025" y="3711397"/>
              <a:ext cx="1346" cy="2857271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6594CC9-F42F-4AE0-A3C4-937CAB1A2C1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663664" y="3742797"/>
              <a:ext cx="0" cy="2815838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5802610-5CE8-448A-96BB-CC40784B59B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646769" y="6559672"/>
              <a:ext cx="1825602" cy="1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C8FC162-D37A-4237-994F-6C8B8A629C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71025" y="3705013"/>
              <a:ext cx="2301375" cy="12411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844A111-112D-45A7-BD4C-7A4666EFDC3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62275" y="2362504"/>
              <a:ext cx="2302750" cy="19077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CE803C5-0BFB-4D69-8FA9-BF3E691583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55236" y="2366464"/>
              <a:ext cx="2533028" cy="4894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2186AC9-C684-46E1-A40C-6EBB9FD8A3A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45071" y="2347714"/>
              <a:ext cx="10165" cy="1371566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93277B3-F540-460C-8FC5-ED93B4562F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772400" y="2375191"/>
              <a:ext cx="0" cy="1360750"/>
            </a:xfrm>
            <a:prstGeom prst="line">
              <a:avLst/>
            </a:prstGeom>
            <a:ln w="31750">
              <a:solidFill>
                <a:srgbClr val="FFFF99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682" name="Text Box 2">
            <a:extLst>
              <a:ext uri="{FF2B5EF4-FFF2-40B4-BE49-F238E27FC236}">
                <a16:creationId xmlns:a16="http://schemas.microsoft.com/office/drawing/2014/main" id="{B7E7B80B-2FE9-4222-91F2-A5929E64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1242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Spiritual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Blindness</a:t>
            </a:r>
          </a:p>
        </p:txBody>
      </p:sp>
      <p:sp>
        <p:nvSpPr>
          <p:cNvPr id="71683" name="Text Box 3">
            <a:extLst>
              <a:ext uri="{FF2B5EF4-FFF2-40B4-BE49-F238E27FC236}">
                <a16:creationId xmlns:a16="http://schemas.microsoft.com/office/drawing/2014/main" id="{A420D51E-BFFC-4320-8759-D2BE79FCD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667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Bitterness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70D4C69E-5DCE-43E0-B728-6A8E63CC5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286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Lack of love</a:t>
            </a:r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830BD585-A775-4FF2-948B-52A9FE2D4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8C05D08-A23C-4752-8A2D-5E4C9B461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144463"/>
            <a:ext cx="9144000" cy="7699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32107B50-B3B4-4689-BF1E-B615AF105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1688" name="Text Box 8">
            <a:extLst>
              <a:ext uri="{FF2B5EF4-FFF2-40B4-BE49-F238E27FC236}">
                <a16:creationId xmlns:a16="http://schemas.microsoft.com/office/drawing/2014/main" id="{F78DFDB3-60F1-44F6-8041-B57FEB695BB5}"/>
              </a:ext>
            </a:extLst>
          </p:cNvPr>
          <p:cNvSpPr txBox="1">
            <a:spLocks noChangeArrowheads="1"/>
          </p:cNvSpPr>
          <p:nvPr/>
        </p:nvSpPr>
        <p:spPr bwMode="auto">
          <a:xfrm rot="20712368">
            <a:off x="3605213" y="3730625"/>
            <a:ext cx="185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Ignoring God</a:t>
            </a:r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D6B771A9-A332-4AFF-A9AE-0F72ACE1FB2A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917950" y="1066800"/>
            <a:ext cx="114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Idolatry</a:t>
            </a:r>
          </a:p>
        </p:txBody>
      </p:sp>
      <p:sp>
        <p:nvSpPr>
          <p:cNvPr id="71690" name="Text Box 10">
            <a:extLst>
              <a:ext uri="{FF2B5EF4-FFF2-40B4-BE49-F238E27FC236}">
                <a16:creationId xmlns:a16="http://schemas.microsoft.com/office/drawing/2014/main" id="{23F073EB-4A7F-470C-AF0D-E02130550F34}"/>
              </a:ext>
            </a:extLst>
          </p:cNvPr>
          <p:cNvSpPr txBox="1">
            <a:spLocks noChangeArrowheads="1"/>
          </p:cNvSpPr>
          <p:nvPr/>
        </p:nvSpPr>
        <p:spPr bwMode="auto">
          <a:xfrm rot="20532854">
            <a:off x="3746500" y="1447800"/>
            <a:ext cx="1554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Blasphemy</a:t>
            </a:r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702CB5BC-CEE1-4A50-ADBB-A23BCDCC3A5B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600450" y="1827213"/>
            <a:ext cx="1936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Resisting God</a:t>
            </a:r>
          </a:p>
        </p:txBody>
      </p:sp>
      <p:sp>
        <p:nvSpPr>
          <p:cNvPr id="71692" name="Text Box 12">
            <a:extLst>
              <a:ext uri="{FF2B5EF4-FFF2-40B4-BE49-F238E27FC236}">
                <a16:creationId xmlns:a16="http://schemas.microsoft.com/office/drawing/2014/main" id="{9032C74B-C554-4804-8A41-7C0EE3F4D579}"/>
              </a:ext>
            </a:extLst>
          </p:cNvPr>
          <p:cNvSpPr txBox="1">
            <a:spLocks noChangeArrowheads="1"/>
          </p:cNvSpPr>
          <p:nvPr/>
        </p:nvSpPr>
        <p:spPr bwMode="auto">
          <a:xfrm rot="20636747">
            <a:off x="3581400" y="4173538"/>
            <a:ext cx="184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Disobedience</a:t>
            </a:r>
          </a:p>
        </p:txBody>
      </p:sp>
      <p:sp>
        <p:nvSpPr>
          <p:cNvPr id="71693" name="Text Box 13">
            <a:extLst>
              <a:ext uri="{FF2B5EF4-FFF2-40B4-BE49-F238E27FC236}">
                <a16:creationId xmlns:a16="http://schemas.microsoft.com/office/drawing/2014/main" id="{16F9CEE5-91D8-43D8-8588-09041C06A09B}"/>
              </a:ext>
            </a:extLst>
          </p:cNvPr>
          <p:cNvSpPr txBox="1">
            <a:spLocks noChangeArrowheads="1"/>
          </p:cNvSpPr>
          <p:nvPr/>
        </p:nvSpPr>
        <p:spPr bwMode="auto">
          <a:xfrm rot="20683504">
            <a:off x="3894138" y="4572000"/>
            <a:ext cx="124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Unbelief</a:t>
            </a:r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6B1A1F63-4C9C-4E05-A108-5145C69657B3}"/>
              </a:ext>
            </a:extLst>
          </p:cNvPr>
          <p:cNvSpPr txBox="1">
            <a:spLocks noChangeArrowheads="1"/>
          </p:cNvSpPr>
          <p:nvPr/>
        </p:nvSpPr>
        <p:spPr bwMode="auto">
          <a:xfrm rot="20758627">
            <a:off x="3844925" y="4953000"/>
            <a:ext cx="140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Ignorance</a:t>
            </a:r>
          </a:p>
        </p:txBody>
      </p:sp>
      <p:sp>
        <p:nvSpPr>
          <p:cNvPr id="71695" name="Text Box 15">
            <a:extLst>
              <a:ext uri="{FF2B5EF4-FFF2-40B4-BE49-F238E27FC236}">
                <a16:creationId xmlns:a16="http://schemas.microsoft.com/office/drawing/2014/main" id="{F338F414-46AC-4DBB-8A1A-9FA634B479FC}"/>
              </a:ext>
            </a:extLst>
          </p:cNvPr>
          <p:cNvSpPr txBox="1">
            <a:spLocks noChangeArrowheads="1"/>
          </p:cNvSpPr>
          <p:nvPr/>
        </p:nvSpPr>
        <p:spPr bwMode="auto">
          <a:xfrm rot="-864366">
            <a:off x="4114800" y="5410200"/>
            <a:ext cx="827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Pride</a:t>
            </a:r>
          </a:p>
        </p:txBody>
      </p:sp>
      <p:sp>
        <p:nvSpPr>
          <p:cNvPr id="71696" name="Text Box 16">
            <a:extLst>
              <a:ext uri="{FF2B5EF4-FFF2-40B4-BE49-F238E27FC236}">
                <a16:creationId xmlns:a16="http://schemas.microsoft.com/office/drawing/2014/main" id="{D7401D1D-D727-4DB0-A979-38F5CAAC6EE8}"/>
              </a:ext>
            </a:extLst>
          </p:cNvPr>
          <p:cNvSpPr txBox="1">
            <a:spLocks noChangeArrowheads="1"/>
          </p:cNvSpPr>
          <p:nvPr/>
        </p:nvSpPr>
        <p:spPr bwMode="auto">
          <a:xfrm rot="-884547">
            <a:off x="3581400" y="5789613"/>
            <a:ext cx="19621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Unforgiveness</a:t>
            </a:r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0410958B-7D06-416E-BF94-050D6E668708}"/>
              </a:ext>
            </a:extLst>
          </p:cNvPr>
          <p:cNvSpPr txBox="1">
            <a:spLocks noChangeArrowheads="1"/>
          </p:cNvSpPr>
          <p:nvPr/>
        </p:nvSpPr>
        <p:spPr bwMode="auto">
          <a:xfrm rot="18818818">
            <a:off x="950119" y="2840832"/>
            <a:ext cx="1189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Murder</a:t>
            </a:r>
          </a:p>
        </p:txBody>
      </p:sp>
      <p:sp>
        <p:nvSpPr>
          <p:cNvPr id="71698" name="Text Box 18">
            <a:extLst>
              <a:ext uri="{FF2B5EF4-FFF2-40B4-BE49-F238E27FC236}">
                <a16:creationId xmlns:a16="http://schemas.microsoft.com/office/drawing/2014/main" id="{45E19EE6-6C94-47AF-AD6D-AED2EBC5964B}"/>
              </a:ext>
            </a:extLst>
          </p:cNvPr>
          <p:cNvSpPr txBox="1">
            <a:spLocks noChangeArrowheads="1"/>
          </p:cNvSpPr>
          <p:nvPr/>
        </p:nvSpPr>
        <p:spPr bwMode="auto">
          <a:xfrm rot="18881823">
            <a:off x="1524000" y="2778125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Addiction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 &amp; Abuse</a:t>
            </a:r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672F4C4A-020B-4087-80D8-DE45E51124A1}"/>
              </a:ext>
            </a:extLst>
          </p:cNvPr>
          <p:cNvSpPr txBox="1">
            <a:spLocks noChangeArrowheads="1"/>
          </p:cNvSpPr>
          <p:nvPr/>
        </p:nvSpPr>
        <p:spPr bwMode="auto">
          <a:xfrm rot="18737603">
            <a:off x="2221707" y="2921794"/>
            <a:ext cx="957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Lying</a:t>
            </a:r>
          </a:p>
        </p:txBody>
      </p:sp>
      <p:sp>
        <p:nvSpPr>
          <p:cNvPr id="71700" name="Text Box 20">
            <a:extLst>
              <a:ext uri="{FF2B5EF4-FFF2-40B4-BE49-F238E27FC236}">
                <a16:creationId xmlns:a16="http://schemas.microsoft.com/office/drawing/2014/main" id="{91DA867B-4EAD-4085-8324-41E1BC3721AF}"/>
              </a:ext>
            </a:extLst>
          </p:cNvPr>
          <p:cNvSpPr txBox="1">
            <a:spLocks noChangeArrowheads="1"/>
          </p:cNvSpPr>
          <p:nvPr/>
        </p:nvSpPr>
        <p:spPr bwMode="auto">
          <a:xfrm rot="18773972">
            <a:off x="2743200" y="2792731"/>
            <a:ext cx="1363663" cy="61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Gossip or</a:t>
            </a:r>
          </a:p>
          <a:p>
            <a:pPr algn="ctr" eaLnBrk="1" hangingPunct="1">
              <a:lnSpc>
                <a:spcPct val="70000"/>
              </a:lnSpc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Slander</a:t>
            </a:r>
          </a:p>
        </p:txBody>
      </p:sp>
      <p:sp>
        <p:nvSpPr>
          <p:cNvPr id="71701" name="Text Box 21">
            <a:extLst>
              <a:ext uri="{FF2B5EF4-FFF2-40B4-BE49-F238E27FC236}">
                <a16:creationId xmlns:a16="http://schemas.microsoft.com/office/drawing/2014/main" id="{CA580BEB-D706-4EF5-A96C-971FD90E056E}"/>
              </a:ext>
            </a:extLst>
          </p:cNvPr>
          <p:cNvSpPr txBox="1">
            <a:spLocks noChangeArrowheads="1"/>
          </p:cNvSpPr>
          <p:nvPr/>
        </p:nvSpPr>
        <p:spPr bwMode="auto">
          <a:xfrm rot="-2856080">
            <a:off x="5124450" y="2800350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Stealing</a:t>
            </a:r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44B8962A-A6C8-45C2-9E8B-B52394257F9D}"/>
              </a:ext>
            </a:extLst>
          </p:cNvPr>
          <p:cNvSpPr txBox="1">
            <a:spLocks noChangeArrowheads="1"/>
          </p:cNvSpPr>
          <p:nvPr/>
        </p:nvSpPr>
        <p:spPr bwMode="auto">
          <a:xfrm rot="-2851170">
            <a:off x="5522118" y="2783682"/>
            <a:ext cx="1300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Coveting</a:t>
            </a:r>
          </a:p>
        </p:txBody>
      </p:sp>
      <p:sp>
        <p:nvSpPr>
          <p:cNvPr id="71703" name="Text Box 23">
            <a:extLst>
              <a:ext uri="{FF2B5EF4-FFF2-40B4-BE49-F238E27FC236}">
                <a16:creationId xmlns:a16="http://schemas.microsoft.com/office/drawing/2014/main" id="{611EF94F-0B69-4101-AA65-C72391FB2A1F}"/>
              </a:ext>
            </a:extLst>
          </p:cNvPr>
          <p:cNvSpPr txBox="1">
            <a:spLocks noChangeArrowheads="1"/>
          </p:cNvSpPr>
          <p:nvPr/>
        </p:nvSpPr>
        <p:spPr bwMode="auto">
          <a:xfrm rot="-2775309">
            <a:off x="6004718" y="2834482"/>
            <a:ext cx="124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Laziness</a:t>
            </a:r>
          </a:p>
        </p:txBody>
      </p:sp>
      <p:sp>
        <p:nvSpPr>
          <p:cNvPr id="71704" name="Text Box 24">
            <a:extLst>
              <a:ext uri="{FF2B5EF4-FFF2-40B4-BE49-F238E27FC236}">
                <a16:creationId xmlns:a16="http://schemas.microsoft.com/office/drawing/2014/main" id="{5DC73406-7C86-41B3-A20B-2BFF6DDFE95B}"/>
              </a:ext>
            </a:extLst>
          </p:cNvPr>
          <p:cNvSpPr txBox="1">
            <a:spLocks noChangeArrowheads="1"/>
          </p:cNvSpPr>
          <p:nvPr/>
        </p:nvSpPr>
        <p:spPr bwMode="auto">
          <a:xfrm rot="-2924612">
            <a:off x="6503193" y="2793207"/>
            <a:ext cx="1319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Dishonor</a:t>
            </a:r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FE16A43E-5C4E-41FA-9339-7611521FDF7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914400"/>
            <a:ext cx="0" cy="129540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C16A7DBA-A1D5-48CA-9B1E-8896B99B44A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2209800"/>
            <a:ext cx="1600200" cy="0"/>
          </a:xfrm>
          <a:prstGeom prst="line">
            <a:avLst/>
          </a:prstGeom>
          <a:noFill/>
          <a:ln w="50800" cap="sq">
            <a:solidFill>
              <a:srgbClr val="FFFF99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07" name="Text Box 27">
            <a:extLst>
              <a:ext uri="{FF2B5EF4-FFF2-40B4-BE49-F238E27FC236}">
                <a16:creationId xmlns:a16="http://schemas.microsoft.com/office/drawing/2014/main" id="{BEE3D367-BDF6-4D58-A4E4-E4AF5332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91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relationships with others </a:t>
            </a:r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74B9BE0C-8875-4043-B43D-02AEA8EF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93345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God</a:t>
            </a: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6851691B-9112-4990-91A0-237080D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724400"/>
            <a:ext cx="1752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Hinder our relationship with self</a:t>
            </a:r>
          </a:p>
        </p:txBody>
      </p:sp>
      <p:pic>
        <p:nvPicPr>
          <p:cNvPr id="71712" name="Picture 32">
            <a:extLst>
              <a:ext uri="{FF2B5EF4-FFF2-40B4-BE49-F238E27FC236}">
                <a16:creationId xmlns:a16="http://schemas.microsoft.com/office/drawing/2014/main" id="{198C140F-53E9-4407-85CA-EC4D83A97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038600"/>
            <a:ext cx="10668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27" name="Group 71726">
            <a:extLst>
              <a:ext uri="{FF2B5EF4-FFF2-40B4-BE49-F238E27FC236}">
                <a16:creationId xmlns:a16="http://schemas.microsoft.com/office/drawing/2014/main" id="{CA91FECA-FFBA-4E86-B088-2CABC40305E4}"/>
              </a:ext>
            </a:extLst>
          </p:cNvPr>
          <p:cNvGrpSpPr/>
          <p:nvPr/>
        </p:nvGrpSpPr>
        <p:grpSpPr>
          <a:xfrm>
            <a:off x="1177328" y="992187"/>
            <a:ext cx="6629006" cy="5546725"/>
            <a:chOff x="1152375" y="992187"/>
            <a:chExt cx="6629006" cy="5546725"/>
          </a:xfrm>
        </p:grpSpPr>
        <p:sp>
          <p:nvSpPr>
            <p:cNvPr id="38" name="Text Box 29">
              <a:extLst>
                <a:ext uri="{FF2B5EF4-FFF2-40B4-BE49-F238E27FC236}">
                  <a16:creationId xmlns:a16="http://schemas.microsoft.com/office/drawing/2014/main" id="{FD478A4C-3355-4348-BFCD-EB4C82A830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5725" y="992187"/>
              <a:ext cx="1790350" cy="5546725"/>
            </a:xfrm>
            <a:prstGeom prst="rect">
              <a:avLst/>
            </a:prstGeom>
            <a:solidFill>
              <a:srgbClr val="FFFF99">
                <a:alpha val="65000"/>
              </a:srgbClr>
            </a:solidFill>
            <a:ln w="38100" cap="sq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Char char="»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              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>
                <a:solidFill>
                  <a:srgbClr val="FFFFFF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>
                  <a:solidFill>
                    <a:srgbClr val="FFFFFF"/>
                  </a:solidFill>
                </a:rPr>
                <a:t>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>
                <a:solidFill>
                  <a:srgbClr val="FFFFFF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02F4972-CBDA-486A-93AF-B4A7BD895354}"/>
                </a:ext>
              </a:extLst>
            </p:cNvPr>
            <p:cNvGrpSpPr/>
            <p:nvPr/>
          </p:nvGrpSpPr>
          <p:grpSpPr>
            <a:xfrm>
              <a:off x="1152375" y="2383382"/>
              <a:ext cx="6629006" cy="1331913"/>
              <a:chOff x="1143394" y="2362199"/>
              <a:chExt cx="6629006" cy="1331913"/>
            </a:xfrm>
          </p:grpSpPr>
          <p:sp>
            <p:nvSpPr>
              <p:cNvPr id="39" name="Text Box 30">
                <a:extLst>
                  <a:ext uri="{FF2B5EF4-FFF2-40B4-BE49-F238E27FC236}">
                    <a16:creationId xmlns:a16="http://schemas.microsoft.com/office/drawing/2014/main" id="{352F976D-0F21-4FFC-8CDB-671B4DE11F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6175" y="2362199"/>
                <a:ext cx="6626225" cy="1331913"/>
              </a:xfrm>
              <a:prstGeom prst="rect">
                <a:avLst/>
              </a:prstGeom>
              <a:solidFill>
                <a:srgbClr val="FFFF99">
                  <a:alpha val="65000"/>
                </a:srgbClr>
              </a:solidFill>
              <a:ln w="38100" cap="sq">
                <a:solidFill>
                  <a:srgbClr val="FFFF99"/>
                </a:solidFill>
                <a:miter lim="800000"/>
                <a:headEnd type="none" w="sm" len="sm"/>
                <a:tailEnd type="none" w="sm" len="sm"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713" name="Text Box 33">
                <a:extLst>
                  <a:ext uri="{FF2B5EF4-FFF2-40B4-BE49-F238E27FC236}">
                    <a16:creationId xmlns:a16="http://schemas.microsoft.com/office/drawing/2014/main" id="{C14AAA27-0398-486E-BADB-0629BB8750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3394" y="2474149"/>
                <a:ext cx="6626224" cy="10310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 cap="sq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3050" b="1" dirty="0">
                    <a:solidFill>
                      <a:srgbClr val="000000"/>
                    </a:solidFill>
                  </a:rPr>
                  <a:t>Through Jesus Christ you and I can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3050" b="1" dirty="0">
                    <a:solidFill>
                      <a:srgbClr val="000000"/>
                    </a:solidFill>
                  </a:rPr>
                  <a:t>overcome the obstacles to God’s grace.</a:t>
                </a:r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9AEA6DD-E6FF-44B1-9ED0-8D2FCB90F3D4}"/>
              </a:ext>
            </a:extLst>
          </p:cNvPr>
          <p:cNvSpPr txBox="1"/>
          <p:nvPr/>
        </p:nvSpPr>
        <p:spPr>
          <a:xfrm>
            <a:off x="3713164" y="3810623"/>
            <a:ext cx="1735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2"/>
                </a:solidFill>
              </a:rPr>
              <a:t>The cross of Christ covers all our sins</a:t>
            </a:r>
          </a:p>
        </p:txBody>
      </p:sp>
    </p:spTree>
    <p:extLst>
      <p:ext uri="{BB962C8B-B14F-4D97-AF65-F5344CB8AC3E}">
        <p14:creationId xmlns:p14="http://schemas.microsoft.com/office/powerpoint/2010/main" val="36351365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  <p:bldP spid="71684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9" grpId="0"/>
      <p:bldP spid="71702" grpId="0" build="allAtOnce"/>
      <p:bldP spid="71703" grpId="0"/>
      <p:bldP spid="71704" grpId="0"/>
      <p:bldP spid="71706" grpId="0" animBg="1"/>
      <p:bldP spid="71706" grpId="1" animBg="1"/>
      <p:bldP spid="71706" grpId="2" animBg="1"/>
      <p:bldP spid="71707" grpId="0"/>
      <p:bldP spid="71707" grpId="1"/>
      <p:bldP spid="71707" grpId="2"/>
      <p:bldP spid="71708" grpId="0"/>
      <p:bldP spid="71711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extLst>
              <a:ext uri="{FF2B5EF4-FFF2-40B4-BE49-F238E27FC236}">
                <a16:creationId xmlns:a16="http://schemas.microsoft.com/office/drawing/2014/main" id="{3727A349-49B4-4B2F-9CF3-74D8CFD20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3555" name="Text Box 4">
            <a:extLst>
              <a:ext uri="{FF2B5EF4-FFF2-40B4-BE49-F238E27FC236}">
                <a16:creationId xmlns:a16="http://schemas.microsoft.com/office/drawing/2014/main" id="{8FC31D39-70BC-4663-9EA6-9C558390E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1295400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id="{AB493F9C-ACAA-42C0-B69B-1369E220F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990600"/>
            <a:ext cx="1828800" cy="5546724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b="1" dirty="0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b="1" dirty="0">
              <a:solidFill>
                <a:schemeClr val="bg2"/>
              </a:solidFill>
            </a:endParaRP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959A1FD0-5B31-4AF2-A3A5-774183D82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0773" y="2362200"/>
            <a:ext cx="6626224" cy="1331913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dirty="0">
              <a:solidFill>
                <a:schemeClr val="bg2"/>
              </a:solidFill>
            </a:endParaRP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900CB0F4-CE95-4F27-9BBA-DE626785D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599" y="991235"/>
            <a:ext cx="1828799" cy="5546089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/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dirty="0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Jesus Christ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restores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our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relationship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 with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 God</a:t>
            </a:r>
          </a:p>
        </p:txBody>
      </p:sp>
      <p:sp>
        <p:nvSpPr>
          <p:cNvPr id="10" name="Line 7">
            <a:extLst>
              <a:ext uri="{FF2B5EF4-FFF2-40B4-BE49-F238E27FC236}">
                <a16:creationId xmlns:a16="http://schemas.microsoft.com/office/drawing/2014/main" id="{B476C71B-B477-4C90-9336-415B52B2D6C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0557" y="1295400"/>
            <a:ext cx="0" cy="274320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9234F666-5BCB-4491-8946-631F506EB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0773" y="2362200"/>
            <a:ext cx="6626219" cy="1331913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FF99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Jesus Christ restores our relationships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2"/>
                </a:solidFill>
              </a:rPr>
              <a:t>with our neighbors and ourselves</a:t>
            </a:r>
            <a:endParaRPr lang="en-US" altLang="en-US" sz="2200" b="0" dirty="0">
              <a:solidFill>
                <a:schemeClr val="bg2"/>
              </a:solidFill>
            </a:endParaRPr>
          </a:p>
        </p:txBody>
      </p:sp>
      <p:sp>
        <p:nvSpPr>
          <p:cNvPr id="12" name="Line 8">
            <a:extLst>
              <a:ext uri="{FF2B5EF4-FFF2-40B4-BE49-F238E27FC236}">
                <a16:creationId xmlns:a16="http://schemas.microsoft.com/office/drawing/2014/main" id="{D14F8A3F-66C4-4F37-AE97-C3E1A255DB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0" y="3048000"/>
            <a:ext cx="616092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Line 9">
            <a:extLst>
              <a:ext uri="{FF2B5EF4-FFF2-40B4-BE49-F238E27FC236}">
                <a16:creationId xmlns:a16="http://schemas.microsoft.com/office/drawing/2014/main" id="{905121D5-1795-4524-8962-82DEAAC41F7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3048000"/>
            <a:ext cx="609600" cy="0"/>
          </a:xfrm>
          <a:prstGeom prst="line">
            <a:avLst/>
          </a:prstGeom>
          <a:noFill/>
          <a:ln w="31750" cap="sq">
            <a:solidFill>
              <a:schemeClr val="bg2"/>
            </a:solidFill>
            <a:round/>
            <a:headEnd type="stealth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id="{AEEA4C4E-D834-487A-94F1-350EF479C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144463"/>
            <a:ext cx="9144000" cy="7699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Obstacles to grace</a:t>
            </a:r>
          </a:p>
        </p:txBody>
      </p:sp>
    </p:spTree>
    <p:extLst>
      <p:ext uri="{BB962C8B-B14F-4D97-AF65-F5344CB8AC3E}">
        <p14:creationId xmlns:p14="http://schemas.microsoft.com/office/powerpoint/2010/main" val="1714744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1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75479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>
            <a:extLst>
              <a:ext uri="{FF2B5EF4-FFF2-40B4-BE49-F238E27FC236}">
                <a16:creationId xmlns:a16="http://schemas.microsoft.com/office/drawing/2014/main" id="{E440C5D0-4174-49ED-B721-A03F5216B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082" name="Rectangle 2">
            <a:extLst>
              <a:ext uri="{FF2B5EF4-FFF2-40B4-BE49-F238E27FC236}">
                <a16:creationId xmlns:a16="http://schemas.microsoft.com/office/drawing/2014/main" id="{763807A9-62E3-4A54-98A5-427B8961AA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here grasp with firmer hand</a:t>
            </a:r>
          </a:p>
          <a:p>
            <a:pPr eaLnBrk="1" hangingPunct="1">
              <a:defRPr/>
            </a:pPr>
            <a:r>
              <a:rPr lang="en-US" dirty="0"/>
              <a:t>eternal grace,</a:t>
            </a:r>
          </a:p>
          <a:p>
            <a:pPr eaLnBrk="1" hangingPunct="1">
              <a:defRPr/>
            </a:pPr>
            <a:r>
              <a:rPr lang="en-US" dirty="0"/>
              <a:t>and all my weariness</a:t>
            </a:r>
          </a:p>
          <a:p>
            <a:pPr eaLnBrk="1" hangingPunct="1">
              <a:buClr>
                <a:srgbClr val="FFFF00"/>
              </a:buClr>
              <a:defRPr/>
            </a:pPr>
            <a:r>
              <a:rPr lang="en-US" dirty="0"/>
              <a:t>upon thee lean.</a:t>
            </a: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dirty="0">
              <a:solidFill>
                <a:srgbClr val="FFFFFF"/>
              </a:solidFill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FF00"/>
              </a:buClr>
              <a:defRPr/>
            </a:pP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FF00"/>
              </a:buClr>
              <a:defRPr/>
            </a:pP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Edward </a:t>
            </a:r>
            <a:r>
              <a:rPr lang="en-US" sz="1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Dearle</a:t>
            </a: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1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Horatius</a:t>
            </a:r>
            <a:r>
              <a:rPr lang="en-US" sz="1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Bonar © Public Doman; CCLI# 11082353</a:t>
            </a: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7">
            <a:extLst>
              <a:ext uri="{FF2B5EF4-FFF2-40B4-BE49-F238E27FC236}">
                <a16:creationId xmlns:a16="http://schemas.microsoft.com/office/drawing/2014/main" id="{FEB409AC-5D94-49CF-9617-BE43EB039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21BC25-3069-4683-9262-0BF09A61DB42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Obstacles to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CAAFA80-7150-4482-81B1-2F1B71268021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Jeff Belt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69BC-9A69-4AF1-880F-51B4699298D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685800" y="990600"/>
            <a:ext cx="7772400" cy="28956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  <a:buSzPct val="100000"/>
              <a:defRPr/>
            </a:pPr>
            <a:r>
              <a:rPr lang="en-US" dirty="0">
                <a:cs typeface="Arial" charset="0"/>
              </a:rPr>
              <a:t>Our lives as Christians take place in a real world that is affected by the consequences of sin.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B891-7B90-48DE-9C0D-673C5774999A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Obstacle to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69BC-9A69-4AF1-880F-51B4699298D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685800" y="990600"/>
            <a:ext cx="7772400" cy="2895600"/>
          </a:xfrm>
        </p:spPr>
        <p:txBody>
          <a:bodyPr/>
          <a:lstStyle/>
          <a:p>
            <a:pPr marL="457200" indent="-457200" algn="l" eaLnBrk="1" hangingPunct="1">
              <a:spcBef>
                <a:spcPct val="10000"/>
              </a:spcBef>
              <a:buFont typeface="Wingdings" panose="05000000000000000000" pitchFamily="2" charset="2"/>
              <a:buChar char="n"/>
              <a:defRPr/>
            </a:pPr>
            <a:r>
              <a:rPr lang="en-US" dirty="0">
                <a:cs typeface="Arial" charset="0"/>
              </a:rPr>
              <a:t>anything that keeps us from enjoying the loving relationship God offers us in Christ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B891-7B90-48DE-9C0D-673C5774999A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69BC-9A69-4AF1-880F-51B4699298D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952500" y="762000"/>
            <a:ext cx="7429500" cy="2532191"/>
          </a:xfrm>
        </p:spPr>
        <p:txBody>
          <a:bodyPr/>
          <a:lstStyle/>
          <a:p>
            <a:pPr marL="346075" indent="-346075" algn="l" eaLnBrk="1" hangingPunct="1">
              <a:spcBef>
                <a:spcPts val="0"/>
              </a:spcBef>
              <a:buFont typeface="Wingdings" panose="05000000000000000000" pitchFamily="2" charset="2"/>
              <a:buChar char="n"/>
              <a:defRPr/>
            </a:pPr>
            <a:r>
              <a:rPr lang="en-US" sz="3800" dirty="0">
                <a:cs typeface="Arial" charset="0"/>
              </a:rPr>
              <a:t>Not only is sin self-centeredness, it brings about alienation</a:t>
            </a:r>
          </a:p>
          <a:p>
            <a:pPr marL="346075" indent="-346075" algn="l" eaLnBrk="1" hangingPunct="1">
              <a:spcBef>
                <a:spcPts val="0"/>
              </a:spcBef>
              <a:buFont typeface="Wingdings" panose="05000000000000000000" pitchFamily="2" charset="2"/>
              <a:buChar char="n"/>
              <a:defRPr/>
            </a:pPr>
            <a:r>
              <a:rPr lang="en-US" sz="3800" dirty="0">
                <a:cs typeface="Arial" charset="0"/>
              </a:rPr>
              <a:t>Greek word for sin: hamartia – to miss the mark or target</a:t>
            </a: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69E95B66-A66A-487F-B9AE-1E573A6B7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502025"/>
            <a:ext cx="3200400" cy="2289175"/>
          </a:xfrm>
          <a:prstGeom prst="rect">
            <a:avLst/>
          </a:prstGeom>
          <a:noFill/>
          <a:ln w="635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ts val="4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600" dirty="0">
                <a:solidFill>
                  <a:schemeClr val="tx2"/>
                </a:solidFill>
              </a:rPr>
              <a:t>S</a:t>
            </a:r>
            <a:r>
              <a:rPr lang="en-US" altLang="en-US" sz="14000" dirty="0"/>
              <a:t>I</a:t>
            </a:r>
            <a:r>
              <a:rPr lang="en-US" altLang="en-US" sz="9600" dirty="0">
                <a:solidFill>
                  <a:schemeClr val="tx2"/>
                </a:solidFill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52728-1562-428F-B270-5E187062993E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1F113-B075-4683-83CF-D22AAC7A12BB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0" y="449580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Missing the mark of God’s will</a:t>
            </a:r>
          </a:p>
        </p:txBody>
      </p:sp>
      <p:grpSp>
        <p:nvGrpSpPr>
          <p:cNvPr id="4" name="Diagram 4">
            <a:extLst>
              <a:ext uri="{FF2B5EF4-FFF2-40B4-BE49-F238E27FC236}">
                <a16:creationId xmlns:a16="http://schemas.microsoft.com/office/drawing/2014/main" id="{4C25AF6A-35A3-4CE0-97B9-9F36B8CA630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036888" y="73025"/>
            <a:ext cx="4978400" cy="4292600"/>
            <a:chOff x="1772" y="826"/>
            <a:chExt cx="2479" cy="2138"/>
          </a:xfrm>
        </p:grpSpPr>
        <p:sp>
          <p:nvSpPr>
            <p:cNvPr id="19461" name="_s10246">
              <a:extLst>
                <a:ext uri="{FF2B5EF4-FFF2-40B4-BE49-F238E27FC236}">
                  <a16:creationId xmlns:a16="http://schemas.microsoft.com/office/drawing/2014/main" id="{81827EBD-7911-4C8F-AA8A-F54ABED26A45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1772" y="1425"/>
              <a:ext cx="1539" cy="153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" name="_s10247">
              <a:extLst>
                <a:ext uri="{FF2B5EF4-FFF2-40B4-BE49-F238E27FC236}">
                  <a16:creationId xmlns:a16="http://schemas.microsoft.com/office/drawing/2014/main" id="{8D53A2EE-996D-4E6E-AB14-6CEF8AB6B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510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759"/>
                <a:gd name="adj5" fmla="val 200000"/>
                <a:gd name="adj6" fmla="val -16042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6782" tIns="38392" rIns="76782" bIns="38392"/>
            <a:lstStyle/>
            <a:p>
              <a:pPr eaLnBrk="1" hangingPunct="1">
                <a:defRPr/>
              </a:pPr>
              <a:r>
                <a:rPr lang="en-US" sz="2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</a:rPr>
                <a:t>Sin</a:t>
              </a:r>
            </a:p>
          </p:txBody>
        </p:sp>
        <p:sp>
          <p:nvSpPr>
            <p:cNvPr id="19463" name="_s10248">
              <a:extLst>
                <a:ext uri="{FF2B5EF4-FFF2-40B4-BE49-F238E27FC236}">
                  <a16:creationId xmlns:a16="http://schemas.microsoft.com/office/drawing/2014/main" id="{2EBBC0E0-889A-4256-B613-C1F49084AAAF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028" y="1681"/>
              <a:ext cx="1026" cy="102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" name="_s10249">
              <a:extLst>
                <a:ext uri="{FF2B5EF4-FFF2-40B4-BE49-F238E27FC236}">
                  <a16:creationId xmlns:a16="http://schemas.microsoft.com/office/drawing/2014/main" id="{FB5DDFD5-7185-4B60-AF54-9556C5948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1168"/>
              <a:ext cx="410" cy="342"/>
            </a:xfrm>
            <a:prstGeom prst="callout2">
              <a:avLst>
                <a:gd name="adj1" fmla="val 16630"/>
                <a:gd name="adj2" fmla="val -9269"/>
                <a:gd name="adj3" fmla="val 16630"/>
                <a:gd name="adj4" fmla="val -17759"/>
                <a:gd name="adj5" fmla="val 300000"/>
                <a:gd name="adj6" fmla="val -2231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6782" tIns="38392" rIns="76782" bIns="38392"/>
            <a:lstStyle/>
            <a:p>
              <a:pPr eaLnBrk="1" hangingPunct="1">
                <a:defRPr/>
              </a:pPr>
              <a:r>
                <a:rPr lang="en-US" sz="2800" b="1" dirty="0">
                  <a:solidFill>
                    <a:schemeClr val="tx2"/>
                  </a:solidFill>
                  <a:effectLst>
                    <a:outerShdw blurRad="38100" dist="38100" dir="2700000" algn="tl">
                      <a:schemeClr val="bg2"/>
                    </a:outerShdw>
                  </a:effectLst>
                </a:rPr>
                <a:t>Sin</a:t>
              </a:r>
            </a:p>
          </p:txBody>
        </p:sp>
        <p:sp>
          <p:nvSpPr>
            <p:cNvPr id="19465" name="_s10250">
              <a:extLst>
                <a:ext uri="{FF2B5EF4-FFF2-40B4-BE49-F238E27FC236}">
                  <a16:creationId xmlns:a16="http://schemas.microsoft.com/office/drawing/2014/main" id="{69585353-EA6F-4739-BDDA-98DB9C508EE7}"/>
                </a:ext>
              </a:extLst>
            </p:cNvPr>
            <p:cNvSpPr>
              <a:spLocks noChangeArrowheads="1" noTextEdit="1"/>
            </p:cNvSpPr>
            <p:nvPr/>
          </p:nvSpPr>
          <p:spPr bwMode="auto">
            <a:xfrm>
              <a:off x="2285" y="1938"/>
              <a:ext cx="513" cy="5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" name="_s10251">
              <a:extLst>
                <a:ext uri="{FF2B5EF4-FFF2-40B4-BE49-F238E27FC236}">
                  <a16:creationId xmlns:a16="http://schemas.microsoft.com/office/drawing/2014/main" id="{9364EA9E-8D9A-4AD7-A296-84950F864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826"/>
              <a:ext cx="410" cy="342"/>
            </a:xfrm>
            <a:prstGeom prst="callout2">
              <a:avLst>
                <a:gd name="adj1" fmla="val 16667"/>
                <a:gd name="adj2" fmla="val -9269"/>
                <a:gd name="adj3" fmla="val 16667"/>
                <a:gd name="adj4" fmla="val -17569"/>
                <a:gd name="adj5" fmla="val 400000"/>
                <a:gd name="adj6" fmla="val -31679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6782" tIns="38392" rIns="76782" bIns="38392"/>
            <a:lstStyle/>
            <a:p>
              <a:pPr eaLnBrk="1" hangingPunct="1">
                <a:defRPr/>
              </a:pPr>
              <a:r>
                <a:rPr lang="en-US" sz="2800" b="1" dirty="0">
                  <a:solidFill>
                    <a:srgbClr val="FA0C0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God’s Will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1410</TotalTime>
  <Words>282</Words>
  <Application>Microsoft Office PowerPoint</Application>
  <PresentationFormat>On-screen Show (4:3)</PresentationFormat>
  <Paragraphs>109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Times New Roman</vt:lpstr>
      <vt:lpstr>Verdana</vt:lpstr>
      <vt:lpstr>Wingdings</vt:lpstr>
      <vt:lpstr>Blue Diagonal</vt:lpstr>
      <vt:lpstr>Default Design</vt:lpstr>
      <vt:lpstr>1_Blue Diagonal</vt:lpstr>
      <vt:lpstr>Here, O My Lord, I See Thee</vt:lpstr>
      <vt:lpstr>PowerPoint Presentation</vt:lpstr>
      <vt:lpstr>PowerPoint Presentation</vt:lpstr>
      <vt:lpstr>Obstacles to Grace</vt:lpstr>
      <vt:lpstr>PowerPoint Presentation</vt:lpstr>
      <vt:lpstr>Obstacle to grace</vt:lpstr>
      <vt:lpstr>Sin</vt:lpstr>
      <vt:lpstr>Sin</vt:lpstr>
      <vt:lpstr>PowerPoint Presentation</vt:lpstr>
      <vt:lpstr>Two primary types of obstacles to grace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179</cp:revision>
  <cp:lastPrinted>1601-01-01T00:00:00Z</cp:lastPrinted>
  <dcterms:created xsi:type="dcterms:W3CDTF">2002-09-23T01:58:48Z</dcterms:created>
  <dcterms:modified xsi:type="dcterms:W3CDTF">2018-07-07T19:30:53Z</dcterms:modified>
</cp:coreProperties>
</file>