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  <p:sldMasterId id="2147483769" r:id="rId3"/>
  </p:sldMasterIdLst>
  <p:notesMasterIdLst>
    <p:notesMasterId r:id="rId19"/>
  </p:notesMasterIdLst>
  <p:sldIdLst>
    <p:sldId id="281" r:id="rId4"/>
    <p:sldId id="256" r:id="rId5"/>
    <p:sldId id="282" r:id="rId6"/>
    <p:sldId id="285" r:id="rId7"/>
    <p:sldId id="260" r:id="rId8"/>
    <p:sldId id="279" r:id="rId9"/>
    <p:sldId id="291" r:id="rId10"/>
    <p:sldId id="289" r:id="rId11"/>
    <p:sldId id="286" r:id="rId12"/>
    <p:sldId id="280" r:id="rId13"/>
    <p:sldId id="288" r:id="rId14"/>
    <p:sldId id="284" r:id="rId15"/>
    <p:sldId id="290" r:id="rId16"/>
    <p:sldId id="265" r:id="rId17"/>
    <p:sldId id="275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F4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61" autoAdjust="0"/>
    <p:restoredTop sz="94657" autoAdjust="0"/>
  </p:normalViewPr>
  <p:slideViewPr>
    <p:cSldViewPr>
      <p:cViewPr varScale="1">
        <p:scale>
          <a:sx n="75" d="100"/>
          <a:sy n="75" d="100"/>
        </p:scale>
        <p:origin x="691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3CEF4DD9-F746-47A9-8B53-907A1B59B6D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199E9814-B12F-4913-BF9F-70A21E2F1D5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E575AC13-7D00-445A-88D8-BEB3111AD83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08187DD5-11C2-4A38-8798-729F4C5F73E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8FD7617B-5EEF-49EF-8D98-3BBE1634277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A8381C58-E120-40F2-B116-4C7C639B0F8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990F22C-6A2D-44D9-8305-BC9414A814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71DAA060-50B3-49C5-BDB2-04AD27635A7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95B3BC5-7708-4669-9D5F-607423D2280B}" type="slidenum">
              <a:rPr kumimoji="0" lang="en-US" altLang="en-US" smtClean="0"/>
              <a:pPr>
                <a:spcBef>
                  <a:spcPct val="0"/>
                </a:spcBef>
              </a:pPr>
              <a:t>1</a:t>
            </a:fld>
            <a:endParaRPr kumimoji="0" lang="en-US" altLang="en-US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D69E5DDD-2FB1-4D21-833E-4EEAB52BDF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C99F6DB3-E8FC-4276-90CE-DA87539322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4DCB64B8-61A6-415C-BED0-20E2566A6E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AF4FBA6-92DD-416D-8CF2-77370C2FA910}" type="slidenum">
              <a:rPr kumimoji="0"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12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92B2624A-6D11-414D-9F48-29DF74AD75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1A78812D-F829-4B2E-8537-C18F729F7D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6B1F6EF9-52C1-426D-9A1F-18A705564D3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E713D10-A55D-4E1B-A95D-DCD6FB3A989A}" type="slidenum">
              <a:rPr kumimoji="0" lang="en-US" altLang="en-US" smtClean="0"/>
              <a:pPr>
                <a:spcBef>
                  <a:spcPct val="0"/>
                </a:spcBef>
              </a:pPr>
              <a:t>14</a:t>
            </a:fld>
            <a:endParaRPr kumimoji="0" lang="en-US" altLang="en-US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221389A9-6988-4DB0-89E2-DB8B6CC82F6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257FF9EB-EB3E-4E57-9E2D-A9DF97F75A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26F14040-4983-483F-81DC-B8C20774898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B14D85E-18D7-40E3-853A-09144FF65F28}" type="slidenum">
              <a:rPr kumimoji="0" lang="en-US" altLang="en-US" smtClean="0"/>
              <a:pPr>
                <a:spcBef>
                  <a:spcPct val="0"/>
                </a:spcBef>
              </a:pPr>
              <a:t>15</a:t>
            </a:fld>
            <a:endParaRPr kumimoji="0" lang="en-US" altLang="en-US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91AA6246-A2FC-4179-9209-3A716DC6897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DDAE8428-1F62-4A87-803D-571E855547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C3CA1750-F4DC-4B9B-88F5-5FF34B39293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BD0E66F-102C-4C24-A34B-5B243AD36C9E}" type="slidenum">
              <a:rPr kumimoji="0" lang="en-US" altLang="en-US" smtClean="0"/>
              <a:pPr>
                <a:spcBef>
                  <a:spcPct val="0"/>
                </a:spcBef>
              </a:pPr>
              <a:t>2</a:t>
            </a:fld>
            <a:endParaRPr kumimoji="0" lang="en-US" altLang="en-US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DE2BAF69-5CBF-488D-ADB9-D886257E620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E0899E08-0E36-4BB5-B7C9-78348ECC8E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82CADF7E-1B99-4BA3-929A-75782A36E7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9A693F94-7FF6-4265-BFDE-BE12D5189D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7F8ED245-D6BC-4E11-90E6-B3884DB8D16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04806BD-6F0F-41E5-9D02-7819A3EF74B6}" type="slidenum">
              <a:rPr kumimoji="0" lang="en-US" altLang="en-US" smtClean="0"/>
              <a:pPr>
                <a:spcBef>
                  <a:spcPct val="0"/>
                </a:spcBef>
              </a:pPr>
              <a:t>5</a:t>
            </a:fld>
            <a:endParaRPr kumimoji="0" lang="en-US" altLang="en-US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3773395A-D894-4066-AC21-F0A989188F7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659FAEBE-F2F1-4933-93CB-6857DF8720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909517EC-E632-434B-8567-6E2BC1BA50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5B79AE7-93F2-4C0C-BBD2-0081882D642D}" type="slidenum">
              <a:rPr kumimoji="0" lang="en-US" altLang="en-US" smtClean="0"/>
              <a:pPr>
                <a:spcBef>
                  <a:spcPct val="0"/>
                </a:spcBef>
              </a:pPr>
              <a:t>6</a:t>
            </a:fld>
            <a:endParaRPr kumimoji="0" lang="en-US" altLang="en-US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86A1E0AE-DBB9-47D7-BB0E-21AB14311A2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9DCB2D13-AC01-42E2-9904-3D73AF1948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969B5D4A-83AF-4A9E-A735-1E562AC010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4159C8A-68B7-4C6B-A189-BE9250204B80}" type="slidenum">
              <a:rPr kumimoji="0" lang="en-US" altLang="en-US" smtClean="0"/>
              <a:pPr>
                <a:spcBef>
                  <a:spcPct val="0"/>
                </a:spcBef>
              </a:pPr>
              <a:t>7</a:t>
            </a:fld>
            <a:endParaRPr kumimoji="0" lang="en-US" altLang="en-US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5DFD04D6-74D5-4E1A-A48C-2E49D66B6FF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71CDE4D2-4711-405E-AD9D-21EA08F79A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4A8DA024-6D81-4AD6-A0AC-9AF04D5B428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1B13DF7-5EBD-43E5-8D10-5A2277E2E6C0}" type="slidenum">
              <a:rPr kumimoji="0" lang="en-US" altLang="en-US" smtClean="0"/>
              <a:pPr>
                <a:spcBef>
                  <a:spcPct val="0"/>
                </a:spcBef>
              </a:pPr>
              <a:t>9</a:t>
            </a:fld>
            <a:endParaRPr kumimoji="0" lang="en-US" altLang="en-US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975FF91F-D21F-45A1-8A7B-3CC3113A3B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FDB7CF9B-ED08-4A99-99D6-2ACE8BDF77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1CFFDA8B-79E6-414E-8D1A-5CB5A8A5EED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117D9D2-272D-4444-A21D-67F34702933C}" type="slidenum">
              <a:rPr kumimoji="0" lang="en-US" altLang="en-US" smtClean="0"/>
              <a:pPr>
                <a:spcBef>
                  <a:spcPct val="0"/>
                </a:spcBef>
              </a:pPr>
              <a:t>10</a:t>
            </a:fld>
            <a:endParaRPr kumimoji="0" lang="en-US" altLang="en-US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BBBB8D7E-A0B7-4E48-90B1-5F7DB695701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7457BCF0-9A70-436A-AD6A-3F28B62DBC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8D269238-BFDC-457E-8FD4-64AEE2C0AC3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20F0859-A0B8-4246-A6C0-B93356D4DD0E}" type="slidenum">
              <a:rPr kumimoji="0" lang="en-US" altLang="en-US" smtClean="0"/>
              <a:pPr>
                <a:spcBef>
                  <a:spcPct val="0"/>
                </a:spcBef>
              </a:pPr>
              <a:t>11</a:t>
            </a:fld>
            <a:endParaRPr kumimoji="0" lang="en-US" altLang="en-US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7746C99E-B7F8-4796-86C4-36EDB2D7105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0DC30E16-C437-4BC4-944F-187A0197C6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new-arkemmaus.org/index.html" TargetMode="Externa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1C7D5F38-CFBF-40A5-8E84-9BF38399E153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5CFC444B-37B7-45A0-B202-46BB3D55F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32E4A59B-31ED-4BF6-8BC2-77C0C8154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364936A-435A-4851-9BC4-5A1FEDF17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7BA12DDA-4E50-4855-AD74-98D8EF087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3975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83976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911398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5265867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835566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105701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11875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3206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708802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211322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187122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20115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62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42231366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38178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712038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333701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al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4974D562-6DAE-4592-B52D-20ADF0DAD44A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C05CF4A6-0BDB-4DFD-AC1B-8E89A9C79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CC3CFC86-DFAA-4D54-BC98-BD02D61163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2EC471AF-D95C-4F60-997E-635202ED0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26958AA4-1001-4F04-86F3-81F00592E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9" name="Picture 6" descr="new-arklogo">
            <a:hlinkClick r:id="rId2"/>
            <a:extLst>
              <a:ext uri="{FF2B5EF4-FFF2-40B4-BE49-F238E27FC236}">
                <a16:creationId xmlns:a16="http://schemas.microsoft.com/office/drawing/2014/main" id="{C0BE410B-95DA-42AA-A165-790D3086641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57200"/>
            <a:ext cx="27813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1600200"/>
            <a:ext cx="9144000" cy="2057400"/>
          </a:xfrm>
        </p:spPr>
        <p:txBody>
          <a:bodyPr/>
          <a:lstStyle>
            <a:lvl1pPr>
              <a:defRPr sz="72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4191000"/>
            <a:ext cx="7848600" cy="9144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r">
              <a:buFont typeface="Wingdings" pitchFamily="2" charset="2"/>
              <a:buNone/>
              <a:defRPr sz="4400" b="0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73090803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lai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005DE193-66A9-47C0-A1D8-BF553B2A5EC1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A96DB272-2D55-4461-97C1-CE91E813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5A6DF58C-6145-4820-A7DA-D37AE1B02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03A34DE2-532E-462F-B109-65E59CEC4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63F63D5F-2D0E-4A81-95A0-4019BA0D3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990600"/>
            <a:ext cx="85344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77941439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04813" indent="-404813">
              <a:spcBef>
                <a:spcPts val="400"/>
              </a:spcBef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8790684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umber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61963" indent="-461963">
              <a:spcBef>
                <a:spcPts val="400"/>
              </a:spcBef>
              <a:buFont typeface="+mj-lt"/>
              <a:buAutoNum type="arabicPeriod"/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49758520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 marL="801688" indent="-401638"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372753636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6630977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878017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305149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 Colores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B661C801-DEF1-4273-813D-2D33785F0C4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B53D4316-82E4-4A97-833B-DC668E529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EE67BBC1-3D5D-487C-86CC-6325724EE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176DB263-6FA7-4574-9E92-D996B5B14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071EA663-DC03-45E2-B70E-137D796F6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2A65FBD5-E402-4054-AB98-4A6397228309}"/>
              </a:ext>
            </a:extLst>
          </p:cNvPr>
          <p:cNvSpPr txBox="1"/>
          <p:nvPr userDrawn="1"/>
        </p:nvSpPr>
        <p:spPr>
          <a:xfrm>
            <a:off x="0" y="2514600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6000" b="1" i="1" dirty="0">
                <a:solidFill>
                  <a:srgbClr val="FFFF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De Colores!</a:t>
            </a:r>
          </a:p>
        </p:txBody>
      </p:sp>
    </p:spTree>
    <p:extLst>
      <p:ext uri="{BB962C8B-B14F-4D97-AF65-F5344CB8AC3E}">
        <p14:creationId xmlns:p14="http://schemas.microsoft.com/office/powerpoint/2010/main" val="2220653981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ng Lyr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990600"/>
            <a:ext cx="9144000" cy="50292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 sz="3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C78BBBF8-8C93-4D75-84E7-609046AA714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172200"/>
            <a:ext cx="9144000" cy="533400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Replace with song 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411199629"/>
      </p:ext>
    </p:extLst>
  </p:cSld>
  <p:clrMapOvr>
    <a:masterClrMapping/>
  </p:clrMapOvr>
  <p:transition/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5848796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2206979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9509798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156120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992079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722204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3C287970-2BDE-4EAB-830F-0D38271EA16F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29" name="Freeform 3">
              <a:extLst>
                <a:ext uri="{FF2B5EF4-FFF2-40B4-BE49-F238E27FC236}">
                  <a16:creationId xmlns:a16="http://schemas.microsoft.com/office/drawing/2014/main" id="{CA8D29FC-50A2-473E-B2AC-3C4D4AFBD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0" name="Freeform 4">
              <a:extLst>
                <a:ext uri="{FF2B5EF4-FFF2-40B4-BE49-F238E27FC236}">
                  <a16:creationId xmlns:a16="http://schemas.microsoft.com/office/drawing/2014/main" id="{A5CF3092-83ED-4FD9-9F9E-FF2F3BFA0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1" name="Freeform 5">
              <a:extLst>
                <a:ext uri="{FF2B5EF4-FFF2-40B4-BE49-F238E27FC236}">
                  <a16:creationId xmlns:a16="http://schemas.microsoft.com/office/drawing/2014/main" id="{B9839D4E-6133-4E08-96D0-F494A4A74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2" name="Freeform 6">
              <a:extLst>
                <a:ext uri="{FF2B5EF4-FFF2-40B4-BE49-F238E27FC236}">
                  <a16:creationId xmlns:a16="http://schemas.microsoft.com/office/drawing/2014/main" id="{B65F994C-8E6D-44CE-A575-4BDC37852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951" name="Rectangle 7">
            <a:extLst>
              <a:ext uri="{FF2B5EF4-FFF2-40B4-BE49-F238E27FC236}">
                <a16:creationId xmlns:a16="http://schemas.microsoft.com/office/drawing/2014/main" id="{FFD2D614-0874-4022-8658-73A45BC406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2952" name="Rectangle 8">
            <a:extLst>
              <a:ext uri="{FF2B5EF4-FFF2-40B4-BE49-F238E27FC236}">
                <a16:creationId xmlns:a16="http://schemas.microsoft.com/office/drawing/2014/main" id="{E44046F0-C0B8-49A7-8B59-78EEA48473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82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C62D8718-4B2D-45F1-BE20-E61D84535CBC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3" name="Freeform 3">
              <a:extLst>
                <a:ext uri="{FF2B5EF4-FFF2-40B4-BE49-F238E27FC236}">
                  <a16:creationId xmlns:a16="http://schemas.microsoft.com/office/drawing/2014/main" id="{5A2A2E82-3798-48BF-8069-964785E99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" name="Freeform 4">
              <a:extLst>
                <a:ext uri="{FF2B5EF4-FFF2-40B4-BE49-F238E27FC236}">
                  <a16:creationId xmlns:a16="http://schemas.microsoft.com/office/drawing/2014/main" id="{2E45AF2C-E277-4DDD-8099-A7FBF7CD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" name="Freeform 5">
              <a:extLst>
                <a:ext uri="{FF2B5EF4-FFF2-40B4-BE49-F238E27FC236}">
                  <a16:creationId xmlns:a16="http://schemas.microsoft.com/office/drawing/2014/main" id="{DA1F7BF3-F905-415C-8F6E-0339A4B27F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6" name="Freeform 6">
              <a:extLst>
                <a:ext uri="{FF2B5EF4-FFF2-40B4-BE49-F238E27FC236}">
                  <a16:creationId xmlns:a16="http://schemas.microsoft.com/office/drawing/2014/main" id="{9EE05C5F-36AF-4A0E-8C11-D1A72C5CD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1DF5C898-0CFD-4B65-96B4-FBB2628C49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04964A0D-562A-450A-8D0A-B3F88D2CF3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5" r:id="rId8"/>
    <p:sldLayoutId id="2147483886" r:id="rId9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01688" indent="-401638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Char char="–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1413" indent="-339725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F41B10FD-ED14-43BD-AC1E-1A6BC6C2437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/>
              <a:t>Holy Spirit, Thou Art Welcome</a:t>
            </a:r>
            <a:endParaRPr lang="en-US" sz="4400">
              <a:cs typeface="Times New Roman" pitchFamily="18" charset="0"/>
            </a:endParaRPr>
          </a:p>
        </p:txBody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4A8B5D7E-1E16-42E9-B74C-22F2CDADFD7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>
                <a:latin typeface="Arial" charset="0"/>
                <a:cs typeface="Arial" charset="0"/>
              </a:rPr>
              <a:t>Holy Spirit, Thou art welcome in this place;</a:t>
            </a:r>
            <a:endParaRPr lang="en-US" sz="3400" i="1">
              <a:latin typeface="Arial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73732" name="Text Box 4">
            <a:extLst>
              <a:ext uri="{FF2B5EF4-FFF2-40B4-BE49-F238E27FC236}">
                <a16:creationId xmlns:a16="http://schemas.microsoft.com/office/drawing/2014/main" id="{CC194172-579E-4D57-A81B-DF751A7946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1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CCLI#11082353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44ADBB51-0FFD-41BA-B6F7-662BCA37401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838200"/>
            <a:ext cx="8686800" cy="1697038"/>
          </a:xfrm>
        </p:spPr>
        <p:txBody>
          <a:bodyPr/>
          <a:lstStyle/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altLang="en-US" sz="3400" dirty="0">
                <a:cs typeface="Times New Roman" panose="02020603050405020304" pitchFamily="18" charset="0"/>
              </a:rPr>
              <a:t>Justifying Grace is a double acceptance:</a:t>
            </a:r>
          </a:p>
          <a:p>
            <a:pPr marL="803275" lvl="1" indent="-346075" eaLnBrk="1" hangingPunct="1">
              <a:spcBef>
                <a:spcPts val="0"/>
              </a:spcBef>
              <a:defRPr/>
            </a:pPr>
            <a:r>
              <a:rPr lang="en-US" altLang="en-US" sz="3200" dirty="0">
                <a:cs typeface="Times New Roman" panose="02020603050405020304" pitchFamily="18" charset="0"/>
              </a:rPr>
              <a:t>God said </a:t>
            </a:r>
            <a:r>
              <a:rPr lang="en-US" altLang="en-US" sz="3200" i="1" dirty="0">
                <a:cs typeface="Times New Roman" panose="02020603050405020304" pitchFamily="18" charset="0"/>
              </a:rPr>
              <a:t>YES</a:t>
            </a:r>
            <a:r>
              <a:rPr lang="en-US" altLang="en-US" sz="3200" dirty="0">
                <a:cs typeface="Times New Roman" panose="02020603050405020304" pitchFamily="18" charset="0"/>
              </a:rPr>
              <a:t> to us in creation and the cross</a:t>
            </a:r>
          </a:p>
          <a:p>
            <a:pPr marL="803275" lvl="1" indent="-346075" eaLnBrk="1" hangingPunct="1">
              <a:spcBef>
                <a:spcPts val="0"/>
              </a:spcBef>
              <a:defRPr/>
            </a:pPr>
            <a:r>
              <a:rPr lang="en-US" altLang="en-US" sz="3200" dirty="0">
                <a:cs typeface="Times New Roman" panose="02020603050405020304" pitchFamily="18" charset="0"/>
              </a:rPr>
              <a:t>we say </a:t>
            </a:r>
            <a:r>
              <a:rPr lang="en-US" altLang="en-US" sz="3200" i="1" dirty="0">
                <a:cs typeface="Times New Roman" panose="02020603050405020304" pitchFamily="18" charset="0"/>
              </a:rPr>
              <a:t>YES</a:t>
            </a:r>
            <a:r>
              <a:rPr lang="en-US" altLang="en-US" sz="3200" dirty="0">
                <a:cs typeface="Times New Roman" panose="02020603050405020304" pitchFamily="18" charset="0"/>
              </a:rPr>
              <a:t> to the relationship God offers</a:t>
            </a:r>
          </a:p>
        </p:txBody>
      </p:sp>
      <p:sp>
        <p:nvSpPr>
          <p:cNvPr id="24579" name="Text Box 3">
            <a:extLst>
              <a:ext uri="{FF2B5EF4-FFF2-40B4-BE49-F238E27FC236}">
                <a16:creationId xmlns:a16="http://schemas.microsoft.com/office/drawing/2014/main" id="{9B5E4B92-D230-4547-AB71-703CA876DE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71684" name="Text Box 4">
            <a:extLst>
              <a:ext uri="{FF2B5EF4-FFF2-40B4-BE49-F238E27FC236}">
                <a16:creationId xmlns:a16="http://schemas.microsoft.com/office/drawing/2014/main" id="{2275D4B9-E95A-4259-9F63-D86C22F33F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8263"/>
            <a:ext cx="9144000" cy="76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God’s activity and our response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ADA436-638D-48F1-A239-067344B04B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62" t="8569" r="11069" b="4341"/>
          <a:stretch>
            <a:fillRect/>
          </a:stretch>
        </p:blipFill>
        <p:spPr bwMode="auto">
          <a:xfrm>
            <a:off x="6172200" y="2535238"/>
            <a:ext cx="2282825" cy="363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EB82AE5A-0F03-44B4-9A83-3C9922F9F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2395538"/>
            <a:ext cx="6400800" cy="3776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Wingdings" pitchFamily="2" charset="2"/>
              <a:buNone/>
              <a:defRPr sz="44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862013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254125" indent="-2778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altLang="en-US" sz="3400" kern="0" dirty="0">
                <a:cs typeface="Times New Roman" panose="02020603050405020304" pitchFamily="18" charset="0"/>
              </a:rPr>
              <a:t>God addresses our intellect; we respond in faith</a:t>
            </a:r>
          </a:p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altLang="en-US" sz="3400" kern="0" dirty="0">
                <a:cs typeface="Times New Roman" panose="02020603050405020304" pitchFamily="18" charset="0"/>
              </a:rPr>
              <a:t>God appeals to our wills;      we are free to choose</a:t>
            </a:r>
          </a:p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altLang="en-US" sz="3400" kern="0" dirty="0">
                <a:cs typeface="Times New Roman" panose="02020603050405020304" pitchFamily="18" charset="0"/>
              </a:rPr>
              <a:t>God touches our hearts;        we respond with love &amp; enthusiasm</a:t>
            </a:r>
          </a:p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endParaRPr lang="en-US" altLang="en-US" sz="3600" kern="0" dirty="0">
              <a:cs typeface="Times New Roman" panose="02020603050405020304" pitchFamily="18" charset="0"/>
            </a:endParaRPr>
          </a:p>
          <a:p>
            <a:pPr algn="l" eaLnBrk="1" hangingPunct="1">
              <a:spcBef>
                <a:spcPts val="0"/>
              </a:spcBef>
              <a:defRPr/>
            </a:pPr>
            <a:endParaRPr lang="en-US" altLang="en-US" sz="3600" kern="0" dirty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44ADBB51-0FFD-41BA-B6F7-662BCA37401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838200"/>
            <a:ext cx="8534400" cy="4572000"/>
          </a:xfrm>
        </p:spPr>
        <p:txBody>
          <a:bodyPr/>
          <a:lstStyle/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altLang="en-US" sz="3600" dirty="0">
                <a:cs typeface="Times New Roman" panose="02020603050405020304" pitchFamily="18" charset="0"/>
              </a:rPr>
              <a:t>God calls us to be disciples, we respond with trust and obedience</a:t>
            </a:r>
          </a:p>
          <a:p>
            <a:pPr marL="914400" lvl="1" indent="-457200" eaLnBrk="1" hangingPunct="1">
              <a:spcBef>
                <a:spcPts val="0"/>
              </a:spcBef>
              <a:defRPr/>
            </a:pPr>
            <a:r>
              <a:rPr lang="en-US" altLang="en-US" sz="3400" dirty="0">
                <a:cs typeface="Times New Roman" panose="02020603050405020304" pitchFamily="18" charset="0"/>
              </a:rPr>
              <a:t>Saving faith is the foundation of obedience &amp; good works, not the result</a:t>
            </a:r>
          </a:p>
          <a:p>
            <a:pPr marL="914400" lvl="1" indent="-457200" eaLnBrk="1" hangingPunct="1">
              <a:spcBef>
                <a:spcPts val="0"/>
              </a:spcBef>
              <a:defRPr/>
            </a:pPr>
            <a:r>
              <a:rPr lang="en-US" altLang="en-US" sz="3400" dirty="0">
                <a:cs typeface="Times New Roman" panose="02020603050405020304" pitchFamily="18" charset="0"/>
              </a:rPr>
              <a:t>Join in God’s mission and make disciples of Jesus Christ</a:t>
            </a:r>
          </a:p>
          <a:p>
            <a:pPr marL="914400" lvl="1" indent="-457200" eaLnBrk="1" hangingPunct="1">
              <a:spcBef>
                <a:spcPts val="0"/>
              </a:spcBef>
              <a:defRPr/>
            </a:pPr>
            <a:r>
              <a:rPr lang="en-US" altLang="en-US" sz="3400" dirty="0">
                <a:cs typeface="Times New Roman" panose="02020603050405020304" pitchFamily="18" charset="0"/>
              </a:rPr>
              <a:t>Spiritual disciplines are a faithful response to justifying grace</a:t>
            </a:r>
          </a:p>
          <a:p>
            <a:pPr marL="1147763" lvl="1" indent="-690563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endParaRPr lang="en-US" altLang="en-US" sz="3200" dirty="0">
              <a:cs typeface="Times New Roman" panose="02020603050405020304" pitchFamily="18" charset="0"/>
            </a:endParaRPr>
          </a:p>
        </p:txBody>
      </p:sp>
      <p:sp>
        <p:nvSpPr>
          <p:cNvPr id="26627" name="Text Box 3">
            <a:extLst>
              <a:ext uri="{FF2B5EF4-FFF2-40B4-BE49-F238E27FC236}">
                <a16:creationId xmlns:a16="http://schemas.microsoft.com/office/drawing/2014/main" id="{36DF8C2A-FBEE-44A2-9BEE-8FC396AB7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71684" name="Text Box 4">
            <a:extLst>
              <a:ext uri="{FF2B5EF4-FFF2-40B4-BE49-F238E27FC236}">
                <a16:creationId xmlns:a16="http://schemas.microsoft.com/office/drawing/2014/main" id="{2275D4B9-E95A-4259-9F63-D86C22F33F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8263"/>
            <a:ext cx="9144000" cy="76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God’s activity and our response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15829843-43AC-4C18-9D1E-6DBC5D6C2DC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62000" y="1219200"/>
            <a:ext cx="7696200" cy="2895600"/>
          </a:xfrm>
        </p:spPr>
        <p:txBody>
          <a:bodyPr/>
          <a:lstStyle/>
          <a:p>
            <a:pPr marL="457200" indent="-457200" algn="l" eaLnBrk="1" hangingPunct="1">
              <a:spcBef>
                <a:spcPts val="600"/>
              </a:spcBef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God reaches us through the loving acts of other Christians</a:t>
            </a:r>
          </a:p>
          <a:p>
            <a:pPr marL="457200" indent="-457200" algn="l" eaLnBrk="1" hangingPunct="1">
              <a:spcBef>
                <a:spcPts val="600"/>
              </a:spcBef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God’s unconditional love for us</a:t>
            </a:r>
          </a:p>
          <a:p>
            <a:pPr marL="457200" indent="-457200" algn="l" eaLnBrk="1" hangingPunct="1">
              <a:spcBef>
                <a:spcPts val="600"/>
              </a:spcBef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It can’t be earned – it’s a gift</a:t>
            </a:r>
          </a:p>
          <a:p>
            <a:pPr marL="457200" indent="-457200" algn="l" eaLnBrk="1" hangingPunct="1">
              <a:spcBef>
                <a:spcPts val="600"/>
              </a:spcBef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Look for it this weekend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en-US" sz="4000" dirty="0">
              <a:cs typeface="Times New Roman" pitchFamily="18" charset="0"/>
            </a:endParaRPr>
          </a:p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Char char="n"/>
              <a:defRPr/>
            </a:pPr>
            <a:endParaRPr lang="en-US" dirty="0">
              <a:cs typeface="Times New Roman" pitchFamily="18" charset="0"/>
            </a:endParaRPr>
          </a:p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Char char="n"/>
              <a:defRPr/>
            </a:pPr>
            <a:endParaRPr lang="en-US" dirty="0">
              <a:cs typeface="Arial" charset="0"/>
            </a:endParaRPr>
          </a:p>
        </p:txBody>
      </p:sp>
      <p:sp>
        <p:nvSpPr>
          <p:cNvPr id="28675" name="Text Box 3">
            <a:extLst>
              <a:ext uri="{FF2B5EF4-FFF2-40B4-BE49-F238E27FC236}">
                <a16:creationId xmlns:a16="http://schemas.microsoft.com/office/drawing/2014/main" id="{DB2D59E3-D73C-4BF7-AE37-8BED2B34B2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>
              <a:solidFill>
                <a:srgbClr val="FFFFFF"/>
              </a:solidFill>
            </a:endParaRPr>
          </a:p>
        </p:txBody>
      </p:sp>
      <p:sp>
        <p:nvSpPr>
          <p:cNvPr id="71684" name="Text Box 4">
            <a:extLst>
              <a:ext uri="{FF2B5EF4-FFF2-40B4-BE49-F238E27FC236}">
                <a16:creationId xmlns:a16="http://schemas.microsoft.com/office/drawing/2014/main" id="{2A6EB353-4541-444C-95A7-889974937E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Agape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F2F577A1-28D7-4CE5-862D-0C9D1728821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51460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30723" name="Text Box 3">
            <a:extLst>
              <a:ext uri="{FF2B5EF4-FFF2-40B4-BE49-F238E27FC236}">
                <a16:creationId xmlns:a16="http://schemas.microsoft.com/office/drawing/2014/main" id="{B4C1A531-C025-413D-8877-D16DD8AC52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7">
            <a:extLst>
              <a:ext uri="{FF2B5EF4-FFF2-40B4-BE49-F238E27FC236}">
                <a16:creationId xmlns:a16="http://schemas.microsoft.com/office/drawing/2014/main" id="{90D288F4-0754-4F9A-9B13-A1A90B8CAD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>
            <a:extLst>
              <a:ext uri="{FF2B5EF4-FFF2-40B4-BE49-F238E27FC236}">
                <a16:creationId xmlns:a16="http://schemas.microsoft.com/office/drawing/2014/main" id="{9477470E-67A1-4854-9B89-FA3970BEC2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497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46079CF-95BC-464C-8D4B-27B3910646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4400" b="1">
                <a:solidFill>
                  <a:srgbClr val="00B0F0"/>
                </a:solidFill>
              </a:rPr>
              <a:t>Life is a race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1895EB-2779-450A-ACFA-E4ABD8040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92800"/>
            <a:ext cx="91440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4400" b="1">
                <a:solidFill>
                  <a:srgbClr val="00B0F0"/>
                </a:solidFill>
              </a:rPr>
              <a:t>This is where to start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AD2075-64BD-49FE-996A-E0AAB55184C1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Justifying Grace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25BA1CA-55E2-43F4-A9FD-E650F679A4E9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3581400" y="4191000"/>
            <a:ext cx="4572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Greg Inboden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8BCA7FD9-94C1-4D5D-A2D3-2E270213D79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1371600"/>
            <a:ext cx="8458200" cy="4475163"/>
          </a:xfrm>
        </p:spPr>
        <p:txBody>
          <a:bodyPr/>
          <a:lstStyle/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3600" dirty="0">
                <a:cs typeface="Times New Roman" pitchFamily="18" charset="0"/>
              </a:rPr>
              <a:t>God created everything – including us</a:t>
            </a:r>
          </a:p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3600" dirty="0">
                <a:cs typeface="Times New Roman" pitchFamily="18" charset="0"/>
              </a:rPr>
              <a:t>The Bible’s central theme: God calling us back into relationship</a:t>
            </a:r>
          </a:p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3600" dirty="0">
                <a:cs typeface="Times New Roman" pitchFamily="18" charset="0"/>
              </a:rPr>
              <a:t>Jesus called people to accept the relationship</a:t>
            </a:r>
          </a:p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3600" dirty="0">
                <a:cs typeface="Times New Roman" pitchFamily="18" charset="0"/>
              </a:rPr>
              <a:t>God offers a </a:t>
            </a:r>
            <a:r>
              <a:rPr lang="en-US" sz="3600" i="1" dirty="0">
                <a:cs typeface="Times New Roman" pitchFamily="18" charset="0"/>
              </a:rPr>
              <a:t>personal</a:t>
            </a:r>
            <a:r>
              <a:rPr lang="en-US" sz="3600" dirty="0">
                <a:cs typeface="Times New Roman" pitchFamily="18" charset="0"/>
              </a:rPr>
              <a:t> relationship</a:t>
            </a:r>
          </a:p>
          <a:p>
            <a:pPr marL="803275" lvl="1" indent="-346075" eaLnBrk="1" hangingPunct="1">
              <a:spcBef>
                <a:spcPts val="0"/>
              </a:spcBef>
              <a:defRPr/>
            </a:pPr>
            <a:r>
              <a:rPr lang="en-US" sz="3200" dirty="0">
                <a:cs typeface="Times New Roman" pitchFamily="18" charset="0"/>
              </a:rPr>
              <a:t>not a system of rules and regulations</a:t>
            </a:r>
          </a:p>
        </p:txBody>
      </p:sp>
      <p:sp>
        <p:nvSpPr>
          <p:cNvPr id="16387" name="Text Box 3">
            <a:extLst>
              <a:ext uri="{FF2B5EF4-FFF2-40B4-BE49-F238E27FC236}">
                <a16:creationId xmlns:a16="http://schemas.microsoft.com/office/drawing/2014/main" id="{52589887-CFDE-426D-8C0E-61B986716F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207F9DEF-B5D0-4A9B-924F-0856AFDC38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5400"/>
            <a:ext cx="914400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ts val="4800"/>
              </a:lnSpc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 offers us a relationship</a:t>
            </a:r>
          </a:p>
          <a:p>
            <a:pPr algn="ctr" eaLnBrk="1" hangingPunct="1">
              <a:lnSpc>
                <a:spcPts val="4800"/>
              </a:lnSpc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 unconditional love &amp;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EB6FB0B2-F788-4B25-811A-89980663FA5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42900" y="914400"/>
            <a:ext cx="8458200" cy="5410200"/>
          </a:xfrm>
        </p:spPr>
        <p:txBody>
          <a:bodyPr/>
          <a:lstStyle/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altLang="en-US" sz="3600" dirty="0">
                <a:cs typeface="Times New Roman" panose="02020603050405020304" pitchFamily="18" charset="0"/>
              </a:rPr>
              <a:t>Justifying Grace is at work the moment we say </a:t>
            </a:r>
            <a:r>
              <a:rPr lang="en-US" altLang="en-US" sz="3600" i="1" dirty="0">
                <a:cs typeface="Times New Roman" panose="02020603050405020304" pitchFamily="18" charset="0"/>
              </a:rPr>
              <a:t>YES</a:t>
            </a:r>
            <a:r>
              <a:rPr lang="en-US" altLang="en-US" sz="3600" dirty="0">
                <a:cs typeface="Times New Roman" panose="02020603050405020304" pitchFamily="18" charset="0"/>
              </a:rPr>
              <a:t> to the relationship God offers us in Christ</a:t>
            </a:r>
          </a:p>
          <a:p>
            <a:pPr marL="803275" lvl="1" indent="-346075" eaLnBrk="1" hangingPunct="1">
              <a:spcBef>
                <a:spcPts val="0"/>
              </a:spcBef>
              <a:defRPr/>
            </a:pPr>
            <a:r>
              <a:rPr lang="en-US" altLang="en-US" sz="3200" dirty="0">
                <a:cs typeface="Times New Roman" panose="02020603050405020304" pitchFamily="18" charset="0"/>
              </a:rPr>
              <a:t>Our acceptance changes </a:t>
            </a:r>
            <a:r>
              <a:rPr lang="en-US" altLang="en-US" sz="3200" i="1" dirty="0">
                <a:cs typeface="Times New Roman" panose="02020603050405020304" pitchFamily="18" charset="0"/>
              </a:rPr>
              <a:t>everything</a:t>
            </a:r>
          </a:p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altLang="en-US" sz="3600" dirty="0">
                <a:cs typeface="Times New Roman" panose="02020603050405020304" pitchFamily="18" charset="0"/>
              </a:rPr>
              <a:t>Responding to grace is an act of faith</a:t>
            </a:r>
          </a:p>
        </p:txBody>
      </p:sp>
      <p:sp>
        <p:nvSpPr>
          <p:cNvPr id="18435" name="Text Box 3">
            <a:extLst>
              <a:ext uri="{FF2B5EF4-FFF2-40B4-BE49-F238E27FC236}">
                <a16:creationId xmlns:a16="http://schemas.microsoft.com/office/drawing/2014/main" id="{4A1B9376-AD5A-4EC8-ACD8-D6363DE57B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40AE41D4-057A-4785-B3AC-79C65BEDCA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Our acceptance of the relationship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EB6FB0B2-F788-4B25-811A-89980663FA5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42900" y="914400"/>
            <a:ext cx="8572500" cy="5410200"/>
          </a:xfrm>
        </p:spPr>
        <p:txBody>
          <a:bodyPr/>
          <a:lstStyle/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altLang="en-US" sz="3600" dirty="0">
                <a:cs typeface="Times New Roman" panose="02020603050405020304" pitchFamily="18" charset="0"/>
              </a:rPr>
              <a:t>Salvation is both instantaneous and continuous</a:t>
            </a:r>
          </a:p>
          <a:p>
            <a:pPr marL="803275" lvl="1" indent="-346075" eaLnBrk="1" hangingPunct="1">
              <a:spcBef>
                <a:spcPts val="0"/>
              </a:spcBef>
              <a:defRPr/>
            </a:pPr>
            <a:r>
              <a:rPr lang="en-US" altLang="en-US" sz="3200" dirty="0">
                <a:cs typeface="Times New Roman" panose="02020603050405020304" pitchFamily="18" charset="0"/>
              </a:rPr>
              <a:t>I was saved by grace</a:t>
            </a:r>
          </a:p>
          <a:p>
            <a:pPr marL="803275" lvl="1" indent="-346075" eaLnBrk="1" hangingPunct="1">
              <a:spcBef>
                <a:spcPts val="0"/>
              </a:spcBef>
              <a:defRPr/>
            </a:pPr>
            <a:r>
              <a:rPr lang="en-US" altLang="en-US" sz="3200" dirty="0">
                <a:cs typeface="Times New Roman" panose="02020603050405020304" pitchFamily="18" charset="0"/>
              </a:rPr>
              <a:t>I am saved by grace</a:t>
            </a:r>
          </a:p>
          <a:p>
            <a:pPr marL="803275" lvl="1" indent="-346075" eaLnBrk="1" hangingPunct="1">
              <a:spcBef>
                <a:spcPts val="0"/>
              </a:spcBef>
              <a:defRPr/>
            </a:pPr>
            <a:r>
              <a:rPr lang="en-US" altLang="en-US" sz="3200" dirty="0">
                <a:cs typeface="Times New Roman" panose="02020603050405020304" pitchFamily="18" charset="0"/>
              </a:rPr>
              <a:t>I will be saved by grace</a:t>
            </a:r>
          </a:p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altLang="en-US" sz="3600" dirty="0">
                <a:cs typeface="Times New Roman" panose="02020603050405020304" pitchFamily="18" charset="0"/>
              </a:rPr>
              <a:t>Experience of justifying grace is also known as salvation, healing, conversion, forgiveness of sins, &amp; being born again</a:t>
            </a:r>
          </a:p>
        </p:txBody>
      </p:sp>
      <p:sp>
        <p:nvSpPr>
          <p:cNvPr id="20483" name="Text Box 3">
            <a:extLst>
              <a:ext uri="{FF2B5EF4-FFF2-40B4-BE49-F238E27FC236}">
                <a16:creationId xmlns:a16="http://schemas.microsoft.com/office/drawing/2014/main" id="{9DEFF2FD-521D-4C93-8E6D-AC9C3CAC31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40AE41D4-057A-4785-B3AC-79C65BEDCA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Our acceptance of the relationship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EB6FB0B2-F788-4B25-811A-89980663FA5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990600"/>
            <a:ext cx="8153400" cy="5410200"/>
          </a:xfrm>
        </p:spPr>
        <p:txBody>
          <a:bodyPr/>
          <a:lstStyle/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altLang="en-US" sz="3600" dirty="0">
                <a:cs typeface="Times New Roman" panose="02020603050405020304" pitchFamily="18" charset="0"/>
              </a:rPr>
              <a:t>Justifying Grace is clearly seen in the cross of Christ</a:t>
            </a:r>
          </a:p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altLang="en-US" sz="3600" dirty="0">
                <a:cs typeface="Times New Roman" panose="02020603050405020304" pitchFamily="18" charset="0"/>
              </a:rPr>
              <a:t>Conversion continues as we keep saying </a:t>
            </a:r>
            <a:r>
              <a:rPr lang="en-US" altLang="en-US" sz="3600" i="1" dirty="0">
                <a:cs typeface="Times New Roman" panose="02020603050405020304" pitchFamily="18" charset="0"/>
              </a:rPr>
              <a:t>YES </a:t>
            </a:r>
            <a:r>
              <a:rPr lang="en-US" altLang="en-US" sz="3600" dirty="0">
                <a:cs typeface="Times New Roman" panose="02020603050405020304" pitchFamily="18" charset="0"/>
              </a:rPr>
              <a:t>to Jesus Christ</a:t>
            </a:r>
            <a:endParaRPr lang="en-US" altLang="en-US" sz="3600" i="1" dirty="0">
              <a:cs typeface="Arial" panose="020B0604020202020204" pitchFamily="34" charset="0"/>
            </a:endParaRPr>
          </a:p>
        </p:txBody>
      </p:sp>
      <p:sp>
        <p:nvSpPr>
          <p:cNvPr id="22531" name="Text Box 3">
            <a:extLst>
              <a:ext uri="{FF2B5EF4-FFF2-40B4-BE49-F238E27FC236}">
                <a16:creationId xmlns:a16="http://schemas.microsoft.com/office/drawing/2014/main" id="{B92500E0-CFDC-4FFF-A3A6-FFAF02837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40AE41D4-057A-4785-B3AC-79C65BEDCA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Our acceptance of the relationship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1005</TotalTime>
  <Words>382</Words>
  <Application>Microsoft Office PowerPoint</Application>
  <PresentationFormat>On-screen Show (4:3)</PresentationFormat>
  <Paragraphs>60</Paragraphs>
  <Slides>15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Times New Roman</vt:lpstr>
      <vt:lpstr>Wingdings</vt:lpstr>
      <vt:lpstr>1_Blue Diagonal</vt:lpstr>
      <vt:lpstr>1_Default Design</vt:lpstr>
      <vt:lpstr>Blue Diagonal</vt:lpstr>
      <vt:lpstr>Holy Spirit, Thou Art Welcome</vt:lpstr>
      <vt:lpstr>PowerPoint Presentation</vt:lpstr>
      <vt:lpstr>PowerPoint Presentation</vt:lpstr>
      <vt:lpstr>Justifying Grace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94</cp:revision>
  <cp:lastPrinted>1601-01-01T00:00:00Z</cp:lastPrinted>
  <dcterms:created xsi:type="dcterms:W3CDTF">2002-09-23T01:58:48Z</dcterms:created>
  <dcterms:modified xsi:type="dcterms:W3CDTF">2018-03-12T18:09:46Z</dcterms:modified>
</cp:coreProperties>
</file>