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6" r:id="rId2"/>
  </p:sldMasterIdLst>
  <p:notesMasterIdLst>
    <p:notesMasterId r:id="rId18"/>
  </p:notesMasterIdLst>
  <p:handoutMasterIdLst>
    <p:handoutMasterId r:id="rId19"/>
  </p:handoutMasterIdLst>
  <p:sldIdLst>
    <p:sldId id="282" r:id="rId3"/>
    <p:sldId id="308" r:id="rId4"/>
    <p:sldId id="277" r:id="rId5"/>
    <p:sldId id="256" r:id="rId6"/>
    <p:sldId id="295" r:id="rId7"/>
    <p:sldId id="297" r:id="rId8"/>
    <p:sldId id="298" r:id="rId9"/>
    <p:sldId id="299" r:id="rId10"/>
    <p:sldId id="300" r:id="rId11"/>
    <p:sldId id="301" r:id="rId12"/>
    <p:sldId id="302" r:id="rId13"/>
    <p:sldId id="304" r:id="rId14"/>
    <p:sldId id="305" r:id="rId15"/>
    <p:sldId id="265" r:id="rId16"/>
    <p:sldId id="309" r:id="rId1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83006A4-F08E-4C62-A244-F6AE597704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7A4961-A0ED-4F14-850C-7CC74E60A94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384D681-6C03-4E62-AC28-1FD5BBD694CF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766B30-A808-484A-BECB-7A25C8911F3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86A920-5F64-440D-BBDE-E9484D70F0F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1F2CC3-FC44-463E-99C4-ED1590FCC5A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02A06737-CDF7-4FDC-BCAE-BFA1998A614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24987600-DA66-412E-8783-85B2DE00C1B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FC24A466-3EB8-4C49-9EF5-E03136F9659C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71362405-B1D4-4634-BA56-00F4301D853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3C91CDA6-C0FD-4343-8EEA-C9619A5BC17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8FF081F2-B675-4ACE-9049-2BF0AD2A9D7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7C3E87-F291-494E-8E98-51A609BBAD3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75F45C3B-1871-4570-8BF1-77B065703CE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745C999-A43E-4DEC-8696-89EE7A196C45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217A075B-5077-4D2F-A11A-B317AE21A92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61BC0962-6D9F-4AD7-89C6-6F83FCA865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74156484-172C-4B8A-8596-8778CB61A9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C8E618D-3768-480C-876F-148B3B1AFEAF}" type="slidenum">
              <a:rPr lang="en-US" altLang="en-US" sz="1200"/>
              <a:pPr eaLnBrk="1" hangingPunct="1"/>
              <a:t>11</a:t>
            </a:fld>
            <a:endParaRPr lang="en-US" altLang="en-US" sz="1200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90D2DCD9-7EB9-4102-A56C-51FF46AD3D7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D93764A8-D38B-48D4-8F77-0F5D5ADA0C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E858F035-F21C-4D64-AF3C-E12E1C2180C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9994AF6-777D-4703-91F0-8A02BA7473A3}" type="slidenum">
              <a:rPr lang="en-US" altLang="en-US" sz="1200"/>
              <a:pPr eaLnBrk="1" hangingPunct="1"/>
              <a:t>12</a:t>
            </a:fld>
            <a:endParaRPr lang="en-US" altLang="en-US" sz="1200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107D0808-113D-4A5A-9C0D-460870B8B17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EDC8EFE7-517B-4262-B221-7BDFEEE3AE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4DF1E7EE-22AA-4D3E-BFE6-9BDE736E3B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F00597A-D735-44BB-B541-5578D468D301}" type="slidenum">
              <a:rPr lang="en-US" altLang="en-US" sz="1200"/>
              <a:pPr eaLnBrk="1" hangingPunct="1"/>
              <a:t>13</a:t>
            </a:fld>
            <a:endParaRPr lang="en-US" altLang="en-US" sz="12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C371F754-CE09-48E4-B8FE-737CCF0BE83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C9B18912-72E2-4ABD-B24E-77C1C7AF4D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A34A6B99-1552-4D12-A825-1AE10A2EE9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96ABB97-21EB-49DC-8F83-B3F553444B82}" type="slidenum">
              <a:rPr lang="en-US" altLang="en-US" sz="1200"/>
              <a:pPr eaLnBrk="1" hangingPunct="1"/>
              <a:t>14</a:t>
            </a:fld>
            <a:endParaRPr lang="en-US" altLang="en-US" sz="1200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485339B6-6795-4443-924E-F854827B4D6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EC1D08D2-FC0F-4441-908E-0A43BCB92A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856A4332-C273-42E6-B97D-EC1BFD211B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E43878F-7F4F-40DA-9D42-1D9714E2241B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CF26FC7B-AC1C-49A9-8C77-45F61CDDBFB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DAAAE55A-11E7-4FA8-8A1E-E421E067AA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A3084613-997E-47BD-96A8-2995694391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CE74293-A8F7-455A-BCFE-22FE320FEBF6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1450A674-9BFD-4A05-A26A-86213979552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94CFB81E-4964-4024-BBE2-2D601EB856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5838B7F1-5DB2-4FB1-A907-3E24A54C16F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CAB1B92-BFB6-43AA-9CEC-53B9EE7D03DE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91269010-B67D-4017-A86C-686AD488F7E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D8FE13CE-A424-4D4E-A951-8983E2B74E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27720AFA-D963-4CAF-A205-4CD5C4BC669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2580B50-FA99-48C4-821E-9CCEC141AF38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D0A0239F-F119-4173-B290-214FEED9A43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E746F960-AA59-4A6E-AEED-0663ED1E93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B22973D3-C210-4C41-952E-3410A63F84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14ABCFB-04EA-4827-A181-F3027C645BCE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EA83EFCB-63C0-4344-956E-CA8E20F46C2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82C75D22-2BF1-43F6-AFD0-4A2AAD708E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F0582698-061C-4AAB-B8A4-D12C068572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C5B580C-9338-4A1C-9E9A-3D32D19281B7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051CFB42-CE25-457C-BDDA-12552A16D4D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DDDE657D-ECE6-4B85-AFC1-B16CD29680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8FD81B49-665E-4980-8C2C-25F4B7A39B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B32EE41-3CC8-46F2-9576-313AA9242C36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69F11CDE-8B00-4DC5-91E5-F0CFE944A09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D636DC6D-4CD2-4CF5-8CE8-3F59B05F42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C2DD87B4-7078-473A-B94A-1C3381E245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F0D763F-D182-495E-9DFA-116407DE525A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F6794367-623B-4C32-B112-941D59AC9FA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9513F6C9-ECC4-44AB-9449-30F59BD400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A28B6D17-CD11-4C9B-972C-6B7E76DAD7B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60E6FA91-D671-40A9-8B1E-DEE544A1E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982D9D77-22E5-4928-BC43-1254D040A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0EDF622-EB0A-488A-80CF-43FF737FE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837B0C70-E40A-4B3E-A1A0-5EA0578F0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435A7EA3-4154-433B-98D5-2EED024955B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90CE27EB-B9D7-470B-8A53-A8D695D57D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201EFB8D-EB57-4B06-9E83-B8EA71498B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6DE6EE-3AD0-40C7-A83E-B084EFB61B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004525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758CD19B-504B-4424-9FAC-37E4C928F3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D5D781F6-A391-433D-8305-3F0D9246BA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0D44B11-16C9-4963-8796-5A83DC3FCF9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4FBD99-B0C0-490F-A48A-D2E321C6A3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4009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026AF42-D0D3-4106-82C5-3D295A7D62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CD630318-5DDA-4685-87D8-4F999E9413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17AD9CCC-41BF-4A91-B402-6DEC4530B9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7CFF71-D061-4E08-B2C3-EE664F8A1B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499416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E3544-B222-4566-8688-C9E232C65A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3B1FA4-CF82-4387-922A-110B75EF87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595E6-C86D-4FA0-BA26-8A867C41C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96BF85-AF9D-4CE7-9B42-B28AC8C42073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386B6-4CAC-4B61-A381-7962E8F57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DFB0A1-3870-4C88-BF57-0506A0802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77353-1C1E-4560-A4AF-5B44FC7B30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30193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42258-3FDA-4CD6-86EA-0517B1144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012A3C-BB5A-4EA6-99ED-8E376FFE08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A0CD1B-AFAA-487F-AE0F-110A9C08F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B1B806-21F9-4295-8765-837591B51E04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1249B-4A69-4187-9FFD-918FC3C13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3839E-C1BB-47D0-9D9C-A84BD3A27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47BD3-0210-4B4A-BF39-5F3D16841C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471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50DAF-1590-4BED-89A2-9651AD339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F955A8-7CE5-455F-96B7-A3AC1CECB0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13439-D77F-41E9-A80C-1B44142D6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80EA2F-DB50-4166-98A2-54C91C2026A4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D12F4-EF40-499A-8BC4-E8E162464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57326F-4DC2-4812-B934-AC3F17B51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377CA-24C8-4A6F-B07F-651A83CD6C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51102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BE8CB-12C5-47CA-83E8-D116D991C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C05422-9997-4CFA-BBFD-57DDE319B1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CBF21C-3D85-4F6B-B7B7-B839F1762F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0E306-63A2-4E57-9DD2-D1539EA71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1A536A-0F3F-4B92-90C6-6B18FAD23454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06C72-4F2F-49AA-AAA0-49E14CFC3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6FA4F-EDBC-4F2C-9F61-9E6DF1FDB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9B843-A315-416E-8302-595389E87C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4779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59BA4-061F-42CE-ADD5-DB3F4039F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AF6DCC-95A9-4B3D-8CBC-6787BAE62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240CE0-F08C-40AC-9D65-A3839A77E4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82CD8D-3A39-4EFD-8C42-AE9A902986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5521DB-8782-405A-B091-18D213D738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679A1D-8B93-4C97-9D61-229B9F7A0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ECCCF0-52DE-4FC2-9504-3719CDB27015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61760C-28BA-466D-9507-AD3DF9A74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1982E4-FC57-4953-8979-2C2862998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E9128-0B43-4A59-AE72-C93BA90897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88847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CED1B-9F71-4A16-BE61-507100862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069413-9CF2-4E28-92D0-7D4F83F39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D3A92F-ECAD-49D9-8222-CFD26E2AF965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1EF59D-EE08-4B4E-8083-F83A699CC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2A034F-5F54-485C-98D9-CD4A0BDBD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FE724-33E8-40F6-B8B3-EEEC6B7CA8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10552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903819-8EE5-46DF-B114-E459531C0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B2180A-1775-4CAD-B2B9-CB2EC2975ABC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0CE721-80AA-45E9-B86A-8868619B9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52580C-B980-4514-8B3D-110A760A7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ADE21-5DB4-42F2-AFCA-75762BB6DA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00897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63BDC-85FC-4102-863A-EBD73F999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83E48-8F58-42C4-9481-202BF31DE2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13BBE8-45CF-49BE-B58F-52678B330C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7C2AB5-F75E-4428-AF26-67699B1FB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4D527D-9886-499C-A4EB-5658A559EE0E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BDE921-467A-4FA5-A90C-2348DF59C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1087C2-AEA2-4F76-A106-81A69E847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94A2B-9C58-4E79-9267-C3C9467DD6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986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50422CC5-3681-485E-8497-995E11A668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575935E7-736E-41BE-8134-4B3BC580AD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3FF6CC1-A0E3-4595-806A-12B969857D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92A7A9-BE8E-47E4-9947-459851184D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7159223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F4062-C432-4210-91C3-8B8A093F8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A65978-4198-4896-AD2B-597D3EA40D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783617-3E96-45D4-B611-AB1CD4A052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96F845-F2FA-4724-980A-CA9D33715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191F73-44FE-4CC5-9280-27941FCB2257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5ED642-34D8-4DB3-AAA4-6E1BFBF2B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A93AD-9EC7-41C8-B8C7-0B2A8A1D9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EBB85-3EE5-429F-8ACE-782D857D31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2015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A3055-6C34-4FE0-A7DD-76BC161D1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17083B-593A-47CB-A22A-D04A4DCB7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FA654-BEA9-4B7F-8A7D-FBCE42574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201AE7-CA9A-4C81-A0BD-82266977D0D7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CC6971-FB28-453C-B0F0-CC3C8133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25F72-4167-45F8-A10C-D90A794B3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4CC83-FD8A-4631-901E-5248CB8774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01596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DAADC1-ED55-4CAA-93EF-EFFE2BDBAE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9EF4D9-9E3E-46CB-A772-F7D414F2C0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27F45A-2DE7-4467-B019-EB97035FF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84FE2E-569D-41B7-A206-DF6448A37FCD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0F5BA-B4AF-4CA6-A818-AB5FBA8B3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435A2-BE8B-4576-BAD2-9F0C285AB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B9B6F-B58E-4B5F-BD67-FFC2415563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631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7D23DA1-F022-4482-A9FD-AE1BC54F659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6ACAE298-651E-4090-A21A-91089F5742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69E246A6-707A-4D3B-9E46-A9E74ED660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EE80B7-A658-43EB-95D2-FB9A8E2C88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73956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42B3AAA9-B330-4BD3-80E5-DC4B7A8F75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0E1DF64-2EED-492C-B10B-010D5D8CEF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5E439583-AFA6-4FB7-831C-6C665975BC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5062B8-2BC2-4FC9-B763-A878BD468D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42508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1BC5BF27-CF3E-47FB-8ABA-08D1022C810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ACE4CE36-83DB-463F-AECC-E88E62E4B5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3AE7C53E-3EFA-409A-9884-6C2AD9F62F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0646E6-ACD3-4D8F-ACEB-2E82FAE718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816434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0088EF64-6A3D-44C2-B054-CBAF9BEB81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D25C7EC3-BD30-427F-946D-4383D53704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75616B55-DA05-4866-B12F-6FD4B50270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0A55C0-FF65-4EC7-BBB3-1383371050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948547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BE4FD95E-F265-498A-A357-46DB3F6D3B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8DA17C34-DB4E-448B-9E54-E6A3EF010DD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D1F279DA-955A-41C6-B76E-AA3DAA984C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FDDA6D-40FE-420D-A5A2-F259FDD1F5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863849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0B2548F3-A37F-4509-B2B3-4BFBE8D3A3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FF0D10A7-6404-4BED-8BBC-A3374E7256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15CE0A6F-8871-44A1-814D-DED70C3CEF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557BF5-0A7F-4678-BD9D-2E62E97DDE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966623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81565AB-967C-4A73-BF15-A3332EE61F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EDD8AA37-E504-4EF5-9547-4732725258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A6F7D4F5-D3E6-421A-808A-7A9BB0E1B1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A979FF-FF5A-43F9-8EA1-B8D742E68F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83798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C1025504-ACFC-447E-B9E6-622FA7ABBA6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>
              <a:extLst>
                <a:ext uri="{FF2B5EF4-FFF2-40B4-BE49-F238E27FC236}">
                  <a16:creationId xmlns:a16="http://schemas.microsoft.com/office/drawing/2014/main" id="{CDF8429C-0F94-4C11-8661-14E64249E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2" name="Freeform 4">
              <a:extLst>
                <a:ext uri="{FF2B5EF4-FFF2-40B4-BE49-F238E27FC236}">
                  <a16:creationId xmlns:a16="http://schemas.microsoft.com/office/drawing/2014/main" id="{5D483BEB-CBB9-4A17-99A6-13AEF11CA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3" name="Freeform 5">
              <a:extLst>
                <a:ext uri="{FF2B5EF4-FFF2-40B4-BE49-F238E27FC236}">
                  <a16:creationId xmlns:a16="http://schemas.microsoft.com/office/drawing/2014/main" id="{F17D005C-AB01-4F27-8BA6-2A4AC8E01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4" name="Freeform 6">
              <a:extLst>
                <a:ext uri="{FF2B5EF4-FFF2-40B4-BE49-F238E27FC236}">
                  <a16:creationId xmlns:a16="http://schemas.microsoft.com/office/drawing/2014/main" id="{EB0CF929-B00D-4FB1-BDC6-1688E192D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287120A5-E5DB-4005-BBA5-B5532BC8CB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7D3C04B2-9627-4EAD-9277-739E74A35B9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3F0B4867-CA89-4FB4-A01D-5B8DA4D568C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80098D23-BA84-4468-89A1-DDEB1D500F8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03EF3ED9-6EED-4593-8E19-098130A6F20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F4F9DA6A-7829-4826-BC71-38D58DD284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>
            <a:extLst>
              <a:ext uri="{FF2B5EF4-FFF2-40B4-BE49-F238E27FC236}">
                <a16:creationId xmlns:a16="http://schemas.microsoft.com/office/drawing/2014/main" id="{F670929D-9E7B-4057-87B6-CFACBD2A6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2947" name="Rectangle 3">
            <a:extLst>
              <a:ext uri="{FF2B5EF4-FFF2-40B4-BE49-F238E27FC236}">
                <a16:creationId xmlns:a16="http://schemas.microsoft.com/office/drawing/2014/main" id="{7CEDEBA5-48CC-44EF-9230-26EA9CA4BC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82948" name="Rectangle 4">
            <a:extLst>
              <a:ext uri="{FF2B5EF4-FFF2-40B4-BE49-F238E27FC236}">
                <a16:creationId xmlns:a16="http://schemas.microsoft.com/office/drawing/2014/main" id="{0AC91639-274B-4046-877F-A373E08DED3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fld id="{8C10C2F0-ED11-4416-AD60-ECAD1C0A397D}" type="datetimeFigureOut">
              <a:rPr lang="en-US" altLang="en-US"/>
              <a:pPr/>
              <a:t>3/6/2018</a:t>
            </a:fld>
            <a:endParaRPr lang="en-US" altLang="en-US"/>
          </a:p>
        </p:txBody>
      </p:sp>
      <p:sp>
        <p:nvSpPr>
          <p:cNvPr id="82949" name="Rectangle 5">
            <a:extLst>
              <a:ext uri="{FF2B5EF4-FFF2-40B4-BE49-F238E27FC236}">
                <a16:creationId xmlns:a16="http://schemas.microsoft.com/office/drawing/2014/main" id="{39F41269-9CF3-4526-AB89-4CA148144D0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82950" name="Rectangle 6">
            <a:extLst>
              <a:ext uri="{FF2B5EF4-FFF2-40B4-BE49-F238E27FC236}">
                <a16:creationId xmlns:a16="http://schemas.microsoft.com/office/drawing/2014/main" id="{24D1A25F-1BA7-4815-B11F-0EFF9A12192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fld id="{F62C006C-8305-445A-BAA2-F147B3BC6A7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718966EE-9D83-4178-B87E-B318E9C6FB5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06CC0D81-D3A9-4BB6-A526-316967CF5DA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6804" name="Text Box 4">
            <a:extLst>
              <a:ext uri="{FF2B5EF4-FFF2-40B4-BE49-F238E27FC236}">
                <a16:creationId xmlns:a16="http://schemas.microsoft.com/office/drawing/2014/main" id="{9532A68F-18F3-4518-B574-EAB07239A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229C35E4-9B63-4177-8FAF-DB1564863A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en-US" sz="4800" b="1" dirty="0"/>
              <a:t>God’s Love</a:t>
            </a:r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6C6D94C9-53A1-445E-BB79-7883C66480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257800"/>
          </a:xfrm>
        </p:spPr>
        <p:txBody>
          <a:bodyPr/>
          <a:lstStyle/>
          <a:p>
            <a:r>
              <a:rPr lang="en-US" altLang="en-US"/>
              <a:t>God LOVES with an everlasting love</a:t>
            </a:r>
          </a:p>
          <a:p>
            <a:r>
              <a:rPr lang="en-US" altLang="en-US"/>
              <a:t>Covenantal love</a:t>
            </a:r>
          </a:p>
          <a:p>
            <a:pPr lvl="1"/>
            <a:r>
              <a:rPr lang="en-US" altLang="en-US" sz="3200"/>
              <a:t>The strongest and most binding form of relationship</a:t>
            </a:r>
          </a:p>
          <a:p>
            <a:pPr lvl="1"/>
            <a:r>
              <a:rPr lang="en-US" altLang="en-US" sz="3200"/>
              <a:t>God is a covenant maker – Noah, Abraham, Moses, David</a:t>
            </a:r>
          </a:p>
          <a:p>
            <a:pPr lvl="1"/>
            <a:r>
              <a:rPr lang="en-US" altLang="en-US" sz="3200"/>
              <a:t>Prophets called the people to renew their covenant with God</a:t>
            </a:r>
          </a:p>
          <a:p>
            <a:pPr lvl="1"/>
            <a:r>
              <a:rPr lang="en-US" altLang="en-US" sz="3200"/>
              <a:t>Jesus offers a new covenant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C5A599A0-42F6-4C68-8420-81BCC2A904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pPr>
              <a:defRPr/>
            </a:pPr>
            <a:r>
              <a:rPr lang="en-US" sz="4800" b="1" dirty="0"/>
              <a:t>The New Relationship of Love &amp; Grace</a:t>
            </a:r>
          </a:p>
        </p:txBody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FBCF9126-C9CA-4759-ADD3-95D662BC3A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Divine Love</a:t>
            </a:r>
          </a:p>
          <a:p>
            <a:pPr>
              <a:lnSpc>
                <a:spcPct val="90000"/>
              </a:lnSpc>
            </a:pPr>
            <a:endParaRPr lang="en-US" altLang="en-US" sz="1600"/>
          </a:p>
          <a:p>
            <a:pPr>
              <a:lnSpc>
                <a:spcPct val="90000"/>
              </a:lnSpc>
            </a:pPr>
            <a:r>
              <a:rPr lang="en-US" altLang="en-US"/>
              <a:t>Seeking Love</a:t>
            </a:r>
          </a:p>
          <a:p>
            <a:pPr>
              <a:lnSpc>
                <a:spcPct val="90000"/>
              </a:lnSpc>
            </a:pPr>
            <a:endParaRPr lang="en-US" altLang="en-US" sz="1200"/>
          </a:p>
          <a:p>
            <a:pPr>
              <a:lnSpc>
                <a:spcPct val="90000"/>
              </a:lnSpc>
            </a:pPr>
            <a:r>
              <a:rPr lang="en-US" altLang="en-US" sz="3600"/>
              <a:t>Everlasting Love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200"/>
          </a:p>
          <a:p>
            <a:pPr>
              <a:lnSpc>
                <a:spcPct val="90000"/>
              </a:lnSpc>
            </a:pPr>
            <a:r>
              <a:rPr lang="en-US" altLang="en-US" sz="3600"/>
              <a:t>The best gift of love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>
            <a:extLst>
              <a:ext uri="{FF2B5EF4-FFF2-40B4-BE49-F238E27FC236}">
                <a16:creationId xmlns:a16="http://schemas.microsoft.com/office/drawing/2014/main" id="{D80AEAF2-4D29-4E9B-B599-2BA21204EB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Experiencing </a:t>
            </a:r>
            <a:r>
              <a:rPr lang="en-US" b="1" dirty="0" err="1"/>
              <a:t>Prevenient</a:t>
            </a:r>
            <a:r>
              <a:rPr lang="en-US" b="1" dirty="0"/>
              <a:t> Grace</a:t>
            </a:r>
          </a:p>
        </p:txBody>
      </p:sp>
      <p:sp>
        <p:nvSpPr>
          <p:cNvPr id="86019" name="Rectangle 3">
            <a:extLst>
              <a:ext uri="{FF2B5EF4-FFF2-40B4-BE49-F238E27FC236}">
                <a16:creationId xmlns:a16="http://schemas.microsoft.com/office/drawing/2014/main" id="{8915F494-7782-4D54-B9FC-EEE89D1AED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Events in life – positive or negative</a:t>
            </a:r>
          </a:p>
          <a:p>
            <a:pPr>
              <a:defRPr/>
            </a:pPr>
            <a:r>
              <a:rPr lang="en-US" dirty="0"/>
              <a:t>Care and sacrifice of others</a:t>
            </a:r>
          </a:p>
          <a:p>
            <a:pPr>
              <a:defRPr/>
            </a:pPr>
            <a:r>
              <a:rPr lang="en-US" dirty="0"/>
              <a:t>Body of believers</a:t>
            </a:r>
          </a:p>
          <a:p>
            <a:pPr>
              <a:defRPr/>
            </a:pPr>
            <a:r>
              <a:rPr lang="en-US" dirty="0"/>
              <a:t>Holy Spirit awakening us</a:t>
            </a:r>
          </a:p>
          <a:p>
            <a:pPr>
              <a:defRPr/>
            </a:pPr>
            <a:r>
              <a:rPr lang="en-US" dirty="0"/>
              <a:t>Holy Spirit calling us</a:t>
            </a:r>
          </a:p>
          <a:p>
            <a:pPr>
              <a:defRPr/>
            </a:pPr>
            <a:r>
              <a:rPr lang="en-US" dirty="0"/>
              <a:t>Through us to others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5996D11E-4EA7-41E6-8598-9E27E6A421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800" b="1" dirty="0"/>
              <a:t>Questions to Consider</a:t>
            </a: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6691EC9E-8AEE-4E4E-9414-A38F43DC25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sz="4000" dirty="0">
                <a:latin typeface="+mj-lt"/>
              </a:rPr>
              <a:t>Will we be open to God?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r>
              <a:rPr lang="en-US" sz="4000" dirty="0">
                <a:latin typeface="+mj-lt"/>
              </a:rPr>
              <a:t>Will we accept that relationship that God offers to us through Jesus Christ?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en-US" sz="20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0D3A27ED-7511-4CD9-B968-6505904F209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8435" name="Text Box 3">
            <a:extLst>
              <a:ext uri="{FF2B5EF4-FFF2-40B4-BE49-F238E27FC236}">
                <a16:creationId xmlns:a16="http://schemas.microsoft.com/office/drawing/2014/main" id="{A450F276-F8E4-47D2-86CF-E6A0FF5B23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B11D6E1B-90D4-4406-8797-9E8F74BF65F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6BECEA3A-A09C-4B7D-8FBF-819DC4AC85E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  <a:ln w="12700"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z="7200">
                <a:cs typeface="Arial" panose="020B0604020202020204" pitchFamily="34" charset="0"/>
              </a:rPr>
              <a:t>Prevenient Grace</a:t>
            </a:r>
            <a:endParaRPr lang="en-US" altLang="en-US"/>
          </a:p>
        </p:txBody>
      </p:sp>
      <p:sp>
        <p:nvSpPr>
          <p:cNvPr id="66564" name="Text Box 4">
            <a:extLst>
              <a:ext uri="{FF2B5EF4-FFF2-40B4-BE49-F238E27FC236}">
                <a16:creationId xmlns:a16="http://schemas.microsoft.com/office/drawing/2014/main" id="{377E2AB9-9669-40BC-9A8D-4EE34EC7C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4038600"/>
            <a:ext cx="29940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Bill Koppert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592C3D12-25B7-43D8-A65B-026DE593F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5126" name="Picture 6" descr="new-arklogo">
            <a:hlinkClick r:id="rId3"/>
            <a:extLst>
              <a:ext uri="{FF2B5EF4-FFF2-40B4-BE49-F238E27FC236}">
                <a16:creationId xmlns:a16="http://schemas.microsoft.com/office/drawing/2014/main" id="{00575D10-8E71-4ED4-AC0A-2CB53CF7B8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04DFA1A4-8B03-48B0-821B-C185D981B7F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49DA6F3A-4024-426E-957D-8BC210B93F8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sz="7200">
              <a:cs typeface="Times New Roman" pitchFamily="18" charset="0"/>
            </a:endParaRPr>
          </a:p>
          <a:p>
            <a:pPr eaLnBrk="1" hangingPunct="1">
              <a:defRPr/>
            </a:pPr>
            <a:endParaRPr lang="en-US">
              <a:cs typeface="Times New Roman" pitchFamily="18" charset="0"/>
            </a:endParaRPr>
          </a:p>
          <a:p>
            <a:pPr eaLnBrk="1" hangingPunct="1">
              <a:defRPr/>
            </a:pPr>
            <a:endParaRPr lang="en-US"/>
          </a:p>
        </p:txBody>
      </p:sp>
      <p:sp>
        <p:nvSpPr>
          <p:cNvPr id="6148" name="Text Box 7">
            <a:extLst>
              <a:ext uri="{FF2B5EF4-FFF2-40B4-BE49-F238E27FC236}">
                <a16:creationId xmlns:a16="http://schemas.microsoft.com/office/drawing/2014/main" id="{7B3FB7C4-D50B-4EBA-A057-3E079952A2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736F6186-C3FC-42E4-B25C-E1176541BB5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609600"/>
            <a:ext cx="7391400" cy="5638800"/>
          </a:xfrm>
        </p:spPr>
        <p:txBody>
          <a:bodyPr/>
          <a:lstStyle/>
          <a:p>
            <a:r>
              <a:rPr lang="en-US" altLang="en-US" sz="4800" b="1">
                <a:cs typeface="Times New Roman" panose="02020603050405020304" pitchFamily="18" charset="0"/>
              </a:rPr>
              <a:t>All Grace is God’s Grace – </a:t>
            </a:r>
          </a:p>
          <a:p>
            <a:r>
              <a:rPr lang="en-US" altLang="en-US" sz="4800" b="1">
                <a:cs typeface="Times New Roman" panose="02020603050405020304" pitchFamily="18" charset="0"/>
              </a:rPr>
              <a:t>and it has many facets.</a:t>
            </a:r>
          </a:p>
          <a:p>
            <a:endParaRPr lang="en-US" altLang="en-US" sz="4800" b="1">
              <a:cs typeface="Times New Roman" panose="02020603050405020304" pitchFamily="18" charset="0"/>
            </a:endParaRPr>
          </a:p>
          <a:p>
            <a:r>
              <a:rPr lang="en-US" altLang="en-US" sz="4800" b="1">
                <a:cs typeface="Times New Roman" panose="02020603050405020304" pitchFamily="18" charset="0"/>
              </a:rPr>
              <a:t>Prevenient grace at work from conception to conversion.</a:t>
            </a: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0223A184-5DA0-478D-8D70-8AB67D663F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BE268047-A408-422C-99AF-DA5DB54123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pPr>
              <a:defRPr/>
            </a:pPr>
            <a:r>
              <a:rPr lang="en-US" b="1" dirty="0"/>
              <a:t>God’s </a:t>
            </a:r>
            <a:r>
              <a:rPr lang="en-US" b="1" dirty="0" err="1"/>
              <a:t>Prevenient</a:t>
            </a:r>
            <a:r>
              <a:rPr lang="en-US" b="1" dirty="0"/>
              <a:t> Grace</a:t>
            </a: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92F6FBF0-5E07-4979-8A2C-CA9DC856C1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5638800"/>
          </a:xfrm>
        </p:spPr>
        <p:txBody>
          <a:bodyPr/>
          <a:lstStyle/>
          <a:p>
            <a:r>
              <a:rPr lang="en-US" altLang="en-US" sz="3600"/>
              <a:t>God loves tries to woo us</a:t>
            </a:r>
            <a:endParaRPr lang="en-US" altLang="en-US" sz="2400"/>
          </a:p>
          <a:p>
            <a:r>
              <a:rPr lang="en-US" altLang="en-US" sz="3600"/>
              <a:t>God draws us in &amp; makes himself available</a:t>
            </a:r>
            <a:endParaRPr lang="en-US" altLang="en-US" sz="2800"/>
          </a:p>
          <a:p>
            <a:r>
              <a:rPr lang="en-US" altLang="en-US" sz="3600"/>
              <a:t>God pursues us</a:t>
            </a:r>
          </a:p>
          <a:p>
            <a:r>
              <a:rPr lang="en-US" altLang="en-US" sz="3600"/>
              <a:t>God doesn’t force us to believe </a:t>
            </a:r>
          </a:p>
          <a:p>
            <a:r>
              <a:rPr lang="en-US" altLang="en-US" sz="3600"/>
              <a:t>God frees us to choose to be in relationship with him </a:t>
            </a:r>
          </a:p>
          <a:p>
            <a:r>
              <a:rPr lang="en-US" altLang="en-US" sz="3600"/>
              <a:t>God empowers us</a:t>
            </a:r>
            <a:endParaRPr lang="en-US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65D63B35-1111-40AE-9670-F25C7F2B28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pPr>
              <a:defRPr/>
            </a:pPr>
            <a:r>
              <a:rPr lang="en-US" sz="4800" b="1" dirty="0"/>
              <a:t>Good News</a:t>
            </a: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61FE52F6-26BA-45CF-9063-13D9D86331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5257800"/>
          </a:xfrm>
        </p:spPr>
        <p:txBody>
          <a:bodyPr/>
          <a:lstStyle/>
          <a:p>
            <a:r>
              <a:rPr lang="en-US" altLang="en-US"/>
              <a:t>Creation – It is good</a:t>
            </a:r>
            <a:endParaRPr lang="en-US" altLang="en-US" sz="2800"/>
          </a:p>
          <a:p>
            <a:r>
              <a:rPr lang="en-US" altLang="en-US"/>
              <a:t>Humanity – made in the image of God</a:t>
            </a:r>
            <a:endParaRPr lang="en-US" altLang="en-US" sz="2400"/>
          </a:p>
          <a:p>
            <a:r>
              <a:rPr lang="en-US" altLang="en-US"/>
              <a:t>Each of us is a unique and beloved child of God</a:t>
            </a:r>
          </a:p>
          <a:p>
            <a:r>
              <a:rPr lang="en-US" altLang="en-US"/>
              <a:t>Made in His image, we have the capacity to love and be loved</a:t>
            </a:r>
            <a:endParaRPr lang="en-US" altLang="en-US" sz="2800"/>
          </a:p>
          <a:p>
            <a:r>
              <a:rPr lang="en-US" altLang="en-US"/>
              <a:t>We are designed to be in relationship with God</a:t>
            </a:r>
            <a:endParaRPr lang="en-US" altLang="en-US" sz="2800"/>
          </a:p>
          <a:p>
            <a:r>
              <a:rPr lang="en-US" altLang="en-US" sz="2800"/>
              <a:t>We long to be in relationship with God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>
            <a:extLst>
              <a:ext uri="{FF2B5EF4-FFF2-40B4-BE49-F238E27FC236}">
                <a16:creationId xmlns:a16="http://schemas.microsoft.com/office/drawing/2014/main" id="{160C8268-0246-418A-9DE2-3A0F4CD44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800" b="1" dirty="0"/>
              <a:t>Bad News</a:t>
            </a:r>
          </a:p>
        </p:txBody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BFAA8A0E-3A56-4ED0-A16E-1DDC0D310D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Adam and Eve – bad choices = sin</a:t>
            </a:r>
          </a:p>
          <a:p>
            <a:r>
              <a:rPr lang="en-US" altLang="en-US"/>
              <a:t>But God provided for them</a:t>
            </a:r>
          </a:p>
          <a:p>
            <a:r>
              <a:rPr lang="en-US" altLang="en-US"/>
              <a:t>We continue to make bad choices, but God continues to provide for us.</a:t>
            </a:r>
          </a:p>
          <a:p>
            <a:r>
              <a:rPr lang="en-US" altLang="en-US"/>
              <a:t>God’s love is greater than all our sin.</a:t>
            </a:r>
          </a:p>
          <a:p>
            <a:r>
              <a:rPr lang="en-US" altLang="en-US"/>
              <a:t>God’s Prevenient Grace – the gift of our being made in God’s image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7E178FFB-0A7F-428D-BE36-C083B5CE38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en-US" sz="4800" b="1" dirty="0"/>
              <a:t>Religion</a:t>
            </a: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5F8B4FEE-6C48-4E8F-AD75-E4BED0D9F2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3962400"/>
          </a:xfrm>
        </p:spPr>
        <p:txBody>
          <a:bodyPr/>
          <a:lstStyle/>
          <a:p>
            <a:pPr>
              <a:defRPr/>
            </a:pPr>
            <a:r>
              <a:rPr lang="en-US" sz="4400" dirty="0">
                <a:latin typeface="+mj-lt"/>
              </a:rPr>
              <a:t>RE – again</a:t>
            </a:r>
          </a:p>
          <a:p>
            <a:pPr>
              <a:defRPr/>
            </a:pPr>
            <a:r>
              <a:rPr lang="en-US" sz="4400" dirty="0">
                <a:latin typeface="+mj-lt"/>
              </a:rPr>
              <a:t>LIGIO – connect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uiExpand="1" build="p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714</TotalTime>
  <Words>374</Words>
  <Application>Microsoft Office PowerPoint</Application>
  <PresentationFormat>On-screen Show (4:3)</PresentationFormat>
  <Paragraphs>78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Times New Roman</vt:lpstr>
      <vt:lpstr>Arial</vt:lpstr>
      <vt:lpstr>Wingdings</vt:lpstr>
      <vt:lpstr>Blue Diagonal</vt:lpstr>
      <vt:lpstr>Default Design</vt:lpstr>
      <vt:lpstr>Holy Spirit, Thou Art Welcome</vt:lpstr>
      <vt:lpstr>PowerPoint Presentation</vt:lpstr>
      <vt:lpstr> </vt:lpstr>
      <vt:lpstr> </vt:lpstr>
      <vt:lpstr>PowerPoint Presentation</vt:lpstr>
      <vt:lpstr>God’s Prevenient Grace</vt:lpstr>
      <vt:lpstr>Good News</vt:lpstr>
      <vt:lpstr>Bad News</vt:lpstr>
      <vt:lpstr>Religion</vt:lpstr>
      <vt:lpstr>God’s Love</vt:lpstr>
      <vt:lpstr>The New Relationship of Love &amp; Grace</vt:lpstr>
      <vt:lpstr>Experiencing Prevenient Grace</vt:lpstr>
      <vt:lpstr>Questions to Consider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67</cp:revision>
  <cp:lastPrinted>1601-01-01T00:00:00Z</cp:lastPrinted>
  <dcterms:created xsi:type="dcterms:W3CDTF">2002-09-23T01:58:48Z</dcterms:created>
  <dcterms:modified xsi:type="dcterms:W3CDTF">2018-03-06T16:34:49Z</dcterms:modified>
</cp:coreProperties>
</file>