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87" r:id="rId2"/>
    <p:sldId id="288" r:id="rId3"/>
    <p:sldId id="289" r:id="rId4"/>
    <p:sldId id="294" r:id="rId5"/>
    <p:sldId id="257" r:id="rId6"/>
    <p:sldId id="295" r:id="rId7"/>
    <p:sldId id="258" r:id="rId8"/>
    <p:sldId id="259" r:id="rId9"/>
    <p:sldId id="261" r:id="rId10"/>
    <p:sldId id="262" r:id="rId11"/>
    <p:sldId id="263" r:id="rId12"/>
    <p:sldId id="293" r:id="rId13"/>
    <p:sldId id="264" r:id="rId14"/>
    <p:sldId id="282" r:id="rId15"/>
    <p:sldId id="265" r:id="rId16"/>
    <p:sldId id="283" r:id="rId17"/>
    <p:sldId id="284" r:id="rId18"/>
    <p:sldId id="285" r:id="rId19"/>
    <p:sldId id="266" r:id="rId20"/>
    <p:sldId id="286" r:id="rId21"/>
    <p:sldId id="292" r:id="rId22"/>
    <p:sldId id="291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0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75" d="100"/>
          <a:sy n="75" d="100"/>
        </p:scale>
        <p:origin x="110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D4B1C99-35B1-4647-B9F0-2D2F8B3367C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D11E73-E4DD-42C0-A538-7A32BF004E2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4336A78-AE29-4D02-90EC-241D8BCC720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6AC64D1-74C8-454B-8E80-B4F854194C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939B97B-B77C-48DA-AD00-2A49996038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5A3852-CC73-438B-982E-5CF25A90BC4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735775-08C7-41BB-8954-0DBFA14F8D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513A3B-81D3-4265-9130-B6E9364C8EF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FC04B1A3-279B-47F5-AABF-96A5160A38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9933937-06F9-4B05-8AD6-B00635F70456}" type="slidenum">
              <a:rPr lang="en-US" altLang="en-US"/>
              <a:pPr eaLnBrk="1" hangingPunct="1"/>
              <a:t>1</a:t>
            </a:fld>
            <a:endParaRPr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E5E07AA8-91BD-4568-903A-23FAA2F5658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62695AC9-0539-40F2-AC3A-E04A8C0861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24BE7847-B837-4861-B16F-8355DCD377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82DB1761-C696-4CD3-B251-F7220C07D3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6F73F4F9-F97D-4DBE-A970-2E6BC6918C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910606F3-01A6-4374-A06A-2BCFFEFFF5D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7642E774-C88A-4F60-A87D-B7FE797B6C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9F20663E-15C2-4960-9633-6C874E2DDF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2F67934C-3B3D-4C99-A207-3AF77755B9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211DB0DD-7E5C-4FE8-B747-ACBD775A29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5A1FF350-4684-473B-9513-FB2FE4D5ED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500377A0-9AC8-4883-933D-9972BE1948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DD6F4346-A048-45A7-8C2D-6341F727DB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3A97354A-94BF-4749-BC06-27A9B8EEFC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F350551F-A3D5-44F9-9FF9-751B94FDFCF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5792F5B4-E7C4-4A7E-A49A-5500821F1FD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84C6B8BC-6155-4A96-AF26-293F31424C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2AC39229-F80C-4FEB-B0A4-02862F5F88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D0C74E75-3DFD-4300-8289-9DD03E7F72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089038A6-50DD-4989-AB40-B8A14CDB0BC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51AB904D-B4FF-4FF7-BCAB-620376BA2E1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922C787C-594B-42BB-8E0D-0E52DEC08A9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816880B4-9DFE-4979-98CA-BEE7791710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A717C5-AD9E-4118-AD90-316B5DAF3842}" type="slidenum">
              <a:rPr lang="en-US" altLang="en-US"/>
              <a:pPr eaLnBrk="1" hangingPunct="1"/>
              <a:t>2</a:t>
            </a:fld>
            <a:endParaRPr lang="en-US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05C5B9AD-BDEA-4B2E-BC09-6497BF7DC04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6BCEFA86-22E9-47C2-888C-84DEE1AE79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855CA2A4-6DCF-403E-B994-70664C76B7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12BCB3B9-6BCD-4AC7-A533-28A80715A0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64247CAA-1F58-4AAF-B952-C1573A73906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04EC2A15-2DB6-4C47-961B-AB33EDF740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DF985493-E8A8-49DF-BCCE-17E07139B4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9AF1334-76BA-4B13-A314-6AAF91100C94}" type="slidenum">
              <a:rPr lang="en-US" altLang="en-US"/>
              <a:pPr eaLnBrk="1" hangingPunct="1"/>
              <a:t>22</a:t>
            </a:fld>
            <a:endParaRPr lang="en-US" altLang="en-US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C2640FA6-AF10-4B35-BB71-BF95CE113E6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BEDA9C99-195D-4B7C-BFE0-A890009B48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20708898-DE55-49D2-A558-11BB7FD3D03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369BDE49-B77E-4FB8-B643-44494B4BDA0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1D7000F7-09DA-4E94-AD08-7F01621830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7DE3D0B-5A0E-4F0F-988C-9D405BE81E80}" type="slidenum">
              <a:rPr lang="en-US" altLang="en-US"/>
              <a:pPr eaLnBrk="1" hangingPunct="1"/>
              <a:t>3</a:t>
            </a:fld>
            <a:endParaRPr lang="en-US" altLang="en-US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9C9E85F3-76BB-4C8F-B9F3-70EF4D1E117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C1FABD82-7A8F-4886-9882-FEF8C9B049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AB188BF-3091-42DC-B489-E3E129733B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6820D00-1421-4163-BA82-BD9EF25366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CE12CB1F-56DD-4235-A9C5-1B72C79948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FD91722D-CD9F-4F7B-B27E-7FF46CEF6C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C0EB783C-ABD2-403D-9657-91E4B2A8C4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87F166A6-0498-4080-B676-9D394CF277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40514B3C-1AA0-4D10-B4B1-A504397CE6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5301FB39-CB14-4906-8FD4-1398BF0FA2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C1D886A3-2994-466B-A047-472FAA6586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E3AD0DE2-3341-48B4-9FF0-3EF1E34131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82EAA42D-1727-4962-BD72-511485EF78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C3AAC6B0-F300-4082-B898-092C08A1F23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BA5A621-7237-4AA0-A2D7-37084F63099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083FABAC-AC73-4251-9AF3-3F97EDE20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5A889809-42A9-4E69-89EE-FF61F1AB8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CBF559D-43DA-4D6B-9143-B3E19059D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3EB63D3C-04ED-480B-A0A8-4ABED457B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DF311FC-984E-4DC3-9D33-981D37F35DA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531F050-55D7-48E4-88D7-0DAA7DC5BC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AD194EF-1389-441F-A523-C749709DE1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8926766B-6750-47CE-9F63-C6774EF914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6020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DD04-07E9-4142-BE69-26C97FB77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DE775-9C8B-4F1C-87C7-4B341537D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661C3-972A-4E7A-8926-3F15D25C3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1DACA0F-35EF-488D-A878-5BDCA7531C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75870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BE507-5C47-4834-96E6-F824999F3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BD8A4-1160-4BD2-911B-03D6403AE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ECB86-832B-4748-A848-7BFA6A91D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9DAE1CED-0AE3-4482-B9FD-E5894BEB92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4332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D6AFB-374A-4A27-BB52-E159B47AE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35D50-9F74-447B-8290-BD8E53FAE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18D54-EE29-41F1-8C13-111DD3EBB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9FFF07AA-FFD7-4F40-A336-3D4CB125B2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5654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70510-FF49-44A9-ABCD-01040232B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96DDD-4380-4060-9D4C-6C111A78E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BB747-C8B3-4272-ABBF-5144A3AC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945D09B1-3DC6-4E12-A1F1-77FD36B12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04907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F120F9-D4A9-4D8E-A845-B6D659D30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DBC15-5B05-4B2B-9F12-E48E608B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069706-AF3E-46BC-A4C5-E02C21AB0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13F2ED6D-01E5-42C5-9FA0-77BD71C467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9454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F541C3-3E29-44FF-B957-BB96DBF1C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339D38-1E8D-4FF6-AD4B-31767CEFA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D54490-3AEF-4CEB-BB00-BD2538B6C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38A4A437-5291-4371-8429-26362D872A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44135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BF6E68-E955-4938-83C7-12BE8975E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B835E-19C2-44DF-835E-F508E6455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18C072-9736-435E-939A-19E431BD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612061D8-24C7-4F3A-AD8D-53622FA12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539748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C2E2BD-232F-4416-98CC-43F397124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D6FF63-5AFF-417C-A555-BD628A880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07597-E8FA-41C6-BCEE-1519EEA07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D4DBD0A1-3A8F-4F53-B392-4457E0CA01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2654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CDFFD5-6714-4CD8-B5ED-95647782B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6A7CE-0BFC-4A12-BAEA-B9C55070A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9452F-ED70-4255-B0AB-AB67357CA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25D8DA2-1F9B-4BAE-BB4F-BF17E9F3EE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35758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A58106-5E54-4209-9C07-219AC2473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8D12-85D6-40B0-8DE4-15BF0A76E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5F3EF-98A8-434E-B499-F1730AD56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17404AEE-73C5-48C8-8533-5E98B70621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133166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37D15413-0D7C-43CD-8453-2FEF1EF7944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37CC589A-EAE0-4A5A-9ACC-6E2E23C7F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DF4E03A1-19F2-4C54-8FD7-C27ED958F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02B13BB8-F91F-4068-BF31-D5B4CDF56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4D0A9050-D1F1-4270-9413-E3F6E7DD8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63E75C8-9D3C-4DDA-B0CC-5220129E30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A8487C58-111F-4C35-B8E1-7F0EB3F6B65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DB542734-DCD7-43FF-8CC4-310962876B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40B62127-D52E-4742-863B-8E97DA372DA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fld id="{4F83E7D3-A84C-4005-AD71-DB3761448FA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62C3887D-BDD0-4600-A43F-697D047A9F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C4899D68-DF42-4AD7-80F9-BA0FF931E83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5EEB9A61-8EB6-4AC1-8B52-9202630591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7828" name="Text Box 4">
            <a:extLst>
              <a:ext uri="{FF2B5EF4-FFF2-40B4-BE49-F238E27FC236}">
                <a16:creationId xmlns:a16="http://schemas.microsoft.com/office/drawing/2014/main" id="{AF3FC20B-D161-43C0-8C4A-A1326E68A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85DDFF1B-E149-4301-BC66-AA68304A369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219200"/>
            <a:ext cx="8229600" cy="39624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400" b="1" dirty="0">
                <a:solidFill>
                  <a:srgbClr val="FFFF00"/>
                </a:solidFill>
                <a:latin typeface="+mj-lt"/>
              </a:rPr>
              <a:t>Marked the beginning of Jesus’ ministry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400" b="1" dirty="0">
                <a:solidFill>
                  <a:srgbClr val="FFFF00"/>
                </a:solidFill>
                <a:latin typeface="+mj-lt"/>
              </a:rPr>
              <a:t>Emphasized by John the baptizer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400" b="1" dirty="0">
                <a:solidFill>
                  <a:srgbClr val="FFFF00"/>
                </a:solidFill>
                <a:latin typeface="+mj-lt"/>
              </a:rPr>
              <a:t>Entrusted by Jesus to his Disciples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400" b="1" dirty="0">
                <a:solidFill>
                  <a:srgbClr val="FFFF00"/>
                </a:solidFill>
                <a:latin typeface="+mj-lt"/>
              </a:rPr>
              <a:t>Marks our new identity in Christ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3400" b="1" dirty="0">
                <a:solidFill>
                  <a:srgbClr val="FFFF00"/>
                </a:solidFill>
                <a:latin typeface="+mj-lt"/>
              </a:rPr>
              <a:t>Experienced in different modes (ways) and at different ages</a:t>
            </a: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CDA19DB1-6E25-45AF-8A95-8BFD055F9FF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FFFF00"/>
                </a:solidFill>
              </a:rPr>
              <a:t>Baptism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08DABC6E-3732-4D16-98F2-8C9FE055658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600200" y="1600200"/>
            <a:ext cx="5181600" cy="2286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Immersion</a:t>
            </a:r>
          </a:p>
          <a:p>
            <a:pPr eaLnBrk="1" hangingPunct="1"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Pouring</a:t>
            </a:r>
          </a:p>
          <a:p>
            <a:pPr eaLnBrk="1" hangingPunct="1"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Sprinkling</a:t>
            </a:r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31D6B730-0F95-470A-BB0D-21201295FD5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FFFF00"/>
                </a:solidFill>
              </a:rPr>
              <a:t>Modes (Ways) of Baptism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>
            <a:extLst>
              <a:ext uri="{FF2B5EF4-FFF2-40B4-BE49-F238E27FC236}">
                <a16:creationId xmlns:a16="http://schemas.microsoft.com/office/drawing/2014/main" id="{D6AFDD39-C040-48AB-8B71-3DBD260B9C1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19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Holy Communion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Lord’s Table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Lord’s Supper</a:t>
            </a:r>
          </a:p>
          <a:p>
            <a:pPr eaLnBrk="1" hangingPunct="1">
              <a:spcBef>
                <a:spcPts val="24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Eucharist </a:t>
            </a:r>
          </a:p>
          <a:p>
            <a:pPr eaLnBrk="1" hangingPunct="1">
              <a:spcBef>
                <a:spcPts val="24"/>
              </a:spcBef>
              <a:buFont typeface="Wingdings" panose="05000000000000000000" pitchFamily="2" charset="2"/>
              <a:buNone/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	(Greek word meaning, </a:t>
            </a:r>
            <a:r>
              <a:rPr lang="en-US" sz="3600" b="1" i="1" dirty="0">
                <a:solidFill>
                  <a:srgbClr val="FFFF00"/>
                </a:solidFill>
                <a:latin typeface="+mj-lt"/>
              </a:rPr>
              <a:t>thanksgiving</a:t>
            </a:r>
            <a:r>
              <a:rPr lang="en-US" sz="3600" b="1" dirty="0">
                <a:solidFill>
                  <a:srgbClr val="FFFF00"/>
                </a:solidFill>
                <a:latin typeface="+mj-lt"/>
              </a:rPr>
              <a:t>”)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Divine Liturgy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FF00"/>
                </a:solidFill>
                <a:latin typeface="+mj-lt"/>
              </a:rPr>
              <a:t>Mass</a:t>
            </a:r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05AAA42B-C776-4A90-926C-E8ADDBEDA50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FFFF00"/>
                </a:solidFill>
              </a:rPr>
              <a:t>Different</a:t>
            </a:r>
            <a:r>
              <a:rPr lang="en-US" b="1" dirty="0">
                <a:solidFill>
                  <a:srgbClr val="FFFF00"/>
                </a:solidFill>
              </a:rPr>
              <a:t> Names for Communion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>
            <a:extLst>
              <a:ext uri="{FF2B5EF4-FFF2-40B4-BE49-F238E27FC236}">
                <a16:creationId xmlns:a16="http://schemas.microsoft.com/office/drawing/2014/main" id="{2ABAECF6-7FCD-4BB0-87A3-11A51BBBCA8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FF00"/>
                </a:solidFill>
                <a:latin typeface="+mj-lt"/>
              </a:rPr>
              <a:t>Known by Different Names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FF00"/>
                </a:solidFill>
                <a:latin typeface="+mj-lt"/>
              </a:rPr>
              <a:t>Instituted by Jesus (Luke 22:19-20)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FF00"/>
                </a:solidFill>
                <a:latin typeface="+mj-lt"/>
              </a:rPr>
              <a:t>Shared with the travelers on the road to Emmaus (Luke 24:13-35)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FF00"/>
                </a:solidFill>
                <a:latin typeface="+mj-lt"/>
              </a:rPr>
              <a:t>Celebrated since the time of the earliest Christians (Acts 2:42; 1 Cor. 11:23-26)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FF00"/>
                </a:solidFill>
                <a:latin typeface="+mj-lt"/>
              </a:rPr>
              <a:t>Experienced as the Lord’s Table</a:t>
            </a: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5C0A0A7C-A6AB-47CA-B398-76EC8B9A817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>
                <a:solidFill>
                  <a:srgbClr val="FFFF00"/>
                </a:solidFill>
              </a:rPr>
              <a:t>Holy Communion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>
            <a:extLst>
              <a:ext uri="{FF2B5EF4-FFF2-40B4-BE49-F238E27FC236}">
                <a16:creationId xmlns:a16="http://schemas.microsoft.com/office/drawing/2014/main" id="{FAF59F17-FAA6-4B4F-AC89-9E66B5D46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219200"/>
            <a:ext cx="84582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24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The inward and spiritual grace are conveyed</a:t>
            </a:r>
          </a:p>
          <a:p>
            <a:pPr>
              <a:spcBef>
                <a:spcPts val="24"/>
              </a:spcBef>
              <a:buSzPct val="150000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through outward and visible elements </a:t>
            </a:r>
          </a:p>
          <a:p>
            <a:pPr>
              <a:spcBef>
                <a:spcPct val="50000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All are welcome and all are fed.</a:t>
            </a:r>
          </a:p>
          <a:p>
            <a:pPr>
              <a:spcBef>
                <a:spcPct val="50000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We catch a glimpse of the way God intends</a:t>
            </a:r>
          </a:p>
          <a:p>
            <a:pPr>
              <a:spcBef>
                <a:spcPts val="24"/>
              </a:spcBef>
              <a:buSzPct val="150000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for the world to be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B19D06BB-DC1C-4EC6-8F16-3AFF32E49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52400"/>
            <a:ext cx="7086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At The Lord’s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>
            <a:extLst>
              <a:ext uri="{FF2B5EF4-FFF2-40B4-BE49-F238E27FC236}">
                <a16:creationId xmlns:a16="http://schemas.microsoft.com/office/drawing/2014/main" id="{D924B43C-462B-42FB-B995-689EAAC750E8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2743200"/>
            <a:ext cx="6400800" cy="13716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>
                <a:solidFill>
                  <a:srgbClr val="FFFF00"/>
                </a:solidFill>
                <a:latin typeface="+mj-lt"/>
              </a:rPr>
              <a:t>Seventh </a:t>
            </a:r>
            <a:r>
              <a:rPr lang="en-US" sz="4400" b="1" dirty="0">
                <a:solidFill>
                  <a:srgbClr val="FFFF00"/>
                </a:solidFill>
                <a:latin typeface="+mj-lt"/>
              </a:rPr>
              <a:t>Inning</a:t>
            </a:r>
            <a:r>
              <a:rPr lang="en-US" sz="4000" b="1" dirty="0">
                <a:solidFill>
                  <a:srgbClr val="FFFF00"/>
                </a:solidFill>
                <a:latin typeface="+mj-lt"/>
              </a:rPr>
              <a:t> Stretch</a:t>
            </a:r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0525B045-4DC9-4513-9574-32C743B51335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dirty="0">
                <a:solidFill>
                  <a:srgbClr val="FFFF00"/>
                </a:solidFill>
              </a:rPr>
              <a:t>Means of Grace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>
            <a:extLst>
              <a:ext uri="{FF2B5EF4-FFF2-40B4-BE49-F238E27FC236}">
                <a16:creationId xmlns:a16="http://schemas.microsoft.com/office/drawing/2014/main" id="{8D1AC069-E9F7-407E-8C78-1BBC5B407F18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990600" y="3429000"/>
            <a:ext cx="6400800" cy="1752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FF00"/>
                </a:solidFill>
                <a:latin typeface="+mj-lt"/>
              </a:rPr>
              <a:t>Part two</a:t>
            </a:r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B27CFA86-F8FA-442C-AE26-2A077D2BB559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16764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dirty="0">
                <a:solidFill>
                  <a:srgbClr val="FFFF00"/>
                </a:solidFill>
              </a:rPr>
              <a:t>Means of Grace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>
            <a:extLst>
              <a:ext uri="{FF2B5EF4-FFF2-40B4-BE49-F238E27FC236}">
                <a16:creationId xmlns:a16="http://schemas.microsoft.com/office/drawing/2014/main" id="{BDECB0CC-2A91-451F-BBF4-B8A41121EA5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8229600" cy="25908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FFFF00"/>
                </a:solidFill>
                <a:latin typeface="+mj-lt"/>
              </a:rPr>
              <a:t>Some come as a surprise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4000" b="1" dirty="0">
              <a:solidFill>
                <a:srgbClr val="FFFF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4000" b="1" dirty="0">
                <a:solidFill>
                  <a:srgbClr val="FFFF00"/>
                </a:solidFill>
                <a:latin typeface="+mj-lt"/>
              </a:rPr>
              <a:t>Some come by divine appointment</a:t>
            </a:r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77096C93-378E-49CA-B217-B521972AB5D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>
                <a:solidFill>
                  <a:srgbClr val="FFFF00"/>
                </a:solidFill>
              </a:rPr>
              <a:t>Sacred Moments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23BF705D-14BF-41F9-B3EB-05EDA5018DD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57E4E37-606D-42E1-877A-2AA563FB5EE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14340" name="Text Box 7">
            <a:extLst>
              <a:ext uri="{FF2B5EF4-FFF2-40B4-BE49-F238E27FC236}">
                <a16:creationId xmlns:a16="http://schemas.microsoft.com/office/drawing/2014/main" id="{3F92867B-6DD6-4E12-956C-6AEA5EAF0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>
            <a:extLst>
              <a:ext uri="{FF2B5EF4-FFF2-40B4-BE49-F238E27FC236}">
                <a16:creationId xmlns:a16="http://schemas.microsoft.com/office/drawing/2014/main" id="{5089CC63-F8D7-4514-A1B6-1E36EB7383B1}"/>
              </a:ext>
            </a:extLst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2057400"/>
            <a:ext cx="3581400" cy="2755900"/>
          </a:xfrm>
        </p:spPr>
      </p:pic>
      <p:sp>
        <p:nvSpPr>
          <p:cNvPr id="40962" name="Rectangle 2">
            <a:extLst>
              <a:ext uri="{FF2B5EF4-FFF2-40B4-BE49-F238E27FC236}">
                <a16:creationId xmlns:a16="http://schemas.microsoft.com/office/drawing/2014/main" id="{66791F4F-E157-4786-B61A-E16765422DA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Sacred Moments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D18748-6AFD-44F3-8615-37F1F967EEA3}"/>
              </a:ext>
            </a:extLst>
          </p:cNvPr>
          <p:cNvSpPr txBox="1"/>
          <p:nvPr/>
        </p:nvSpPr>
        <p:spPr>
          <a:xfrm>
            <a:off x="2743200" y="228600"/>
            <a:ext cx="3627438" cy="47085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Questions </a:t>
            </a:r>
          </a:p>
          <a:p>
            <a:pPr algn="ctr">
              <a:defRPr/>
            </a:pP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&amp;</a:t>
            </a:r>
          </a:p>
          <a:p>
            <a:pPr algn="ctr">
              <a:defRPr/>
            </a:pP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Answers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27D7F7-C16C-483F-ADB3-AFA37707B84B}"/>
              </a:ext>
            </a:extLst>
          </p:cNvPr>
          <p:cNvSpPr txBox="1"/>
          <p:nvPr/>
        </p:nvSpPr>
        <p:spPr>
          <a:xfrm>
            <a:off x="1600200" y="18288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FB9A4-F920-4533-8E21-147F02E9A43F}"/>
              </a:ext>
            </a:extLst>
          </p:cNvPr>
          <p:cNvSpPr txBox="1"/>
          <p:nvPr/>
        </p:nvSpPr>
        <p:spPr>
          <a:xfrm>
            <a:off x="2133600" y="10668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3865AB-E19A-4A66-BE74-0A72632CCA4D}"/>
              </a:ext>
            </a:extLst>
          </p:cNvPr>
          <p:cNvSpPr txBox="1"/>
          <p:nvPr/>
        </p:nvSpPr>
        <p:spPr>
          <a:xfrm>
            <a:off x="1676400" y="27432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49874C-8407-441D-A237-C53B1C799FA5}"/>
              </a:ext>
            </a:extLst>
          </p:cNvPr>
          <p:cNvSpPr txBox="1"/>
          <p:nvPr/>
        </p:nvSpPr>
        <p:spPr>
          <a:xfrm>
            <a:off x="2286000" y="37338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48AA29-8F5F-49F8-ABC5-32929787F2F9}"/>
              </a:ext>
            </a:extLst>
          </p:cNvPr>
          <p:cNvSpPr txBox="1"/>
          <p:nvPr/>
        </p:nvSpPr>
        <p:spPr>
          <a:xfrm>
            <a:off x="6324600" y="9906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A6D4F4-A976-4B30-9D2B-AB47AC24DE4F}"/>
              </a:ext>
            </a:extLst>
          </p:cNvPr>
          <p:cNvSpPr txBox="1"/>
          <p:nvPr/>
        </p:nvSpPr>
        <p:spPr>
          <a:xfrm>
            <a:off x="6553200" y="37338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A61BC1-9647-4A2C-94B9-E04C41C64BF6}"/>
              </a:ext>
            </a:extLst>
          </p:cNvPr>
          <p:cNvSpPr txBox="1"/>
          <p:nvPr/>
        </p:nvSpPr>
        <p:spPr>
          <a:xfrm>
            <a:off x="7010400" y="28194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DEECED-42AB-4CCB-A2D2-CE4575055BBA}"/>
              </a:ext>
            </a:extLst>
          </p:cNvPr>
          <p:cNvSpPr txBox="1"/>
          <p:nvPr/>
        </p:nvSpPr>
        <p:spPr>
          <a:xfrm>
            <a:off x="6934200" y="1828800"/>
            <a:ext cx="4159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22D9E7B9-96F5-4783-A268-5648D57168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E0B54FBC-DEB8-4782-B9FB-2AAB1C705ED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>
                <a:cs typeface="Arial" charset="0"/>
              </a:rPr>
              <a:t>Means of Grace</a:t>
            </a:r>
            <a:endParaRPr lang="en-US" dirty="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BEC73B09-910E-4E29-9D7D-7F543406B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28956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Mark Chow</a:t>
            </a:r>
          </a:p>
        </p:txBody>
      </p:sp>
      <p:sp>
        <p:nvSpPr>
          <p:cNvPr id="15365" name="Text Box 5">
            <a:extLst>
              <a:ext uri="{FF2B5EF4-FFF2-40B4-BE49-F238E27FC236}">
                <a16:creationId xmlns:a16="http://schemas.microsoft.com/office/drawing/2014/main" id="{991DEFAD-4F94-407F-9442-874A47598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5366" name="Picture 6" descr="new-arklogo">
            <a:hlinkClick r:id="rId3"/>
            <a:extLst>
              <a:ext uri="{FF2B5EF4-FFF2-40B4-BE49-F238E27FC236}">
                <a16:creationId xmlns:a16="http://schemas.microsoft.com/office/drawing/2014/main" id="{DF71EC59-79EC-4CFB-A4D3-E3898322B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E2BB9-B3BC-4B88-A7A5-EBAA5219D7C8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685800" y="228600"/>
            <a:ext cx="7772400" cy="1371600"/>
          </a:xfrm>
        </p:spPr>
        <p:txBody>
          <a:bodyPr/>
          <a:lstStyle/>
          <a:p>
            <a:pPr>
              <a:defRPr/>
            </a:pPr>
            <a:r>
              <a:rPr lang="en-US" sz="4800" b="1" dirty="0"/>
              <a:t>What is Grace?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887864-E955-4224-9A4E-5D6D697C9B42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990600" y="1981200"/>
            <a:ext cx="7315200" cy="2590800"/>
          </a:xfrm>
        </p:spPr>
        <p:txBody>
          <a:bodyPr/>
          <a:lstStyle/>
          <a:p>
            <a:pPr algn="l">
              <a:defRPr/>
            </a:pPr>
            <a:r>
              <a:rPr lang="en-US" sz="4000" b="1" dirty="0"/>
              <a:t>Grace is God’s gift of love to each of us through Jesus Christ whether we deserve it or not.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CSY00027_0000[1]">
            <a:extLst>
              <a:ext uri="{FF2B5EF4-FFF2-40B4-BE49-F238E27FC236}">
                <a16:creationId xmlns:a16="http://schemas.microsoft.com/office/drawing/2014/main" id="{5370229B-F39F-4EEF-B06D-5844EF868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2152650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5">
            <a:extLst>
              <a:ext uri="{FF2B5EF4-FFF2-40B4-BE49-F238E27FC236}">
                <a16:creationId xmlns:a16="http://schemas.microsoft.com/office/drawing/2014/main" id="{91143F0F-30F5-471E-9048-A234BCC9F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28600"/>
            <a:ext cx="52578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Means of Grace 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-Sacramental moments when</a:t>
            </a:r>
          </a:p>
          <a:p>
            <a:pPr>
              <a:spcBef>
                <a:spcPts val="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we celebrate God’s love       </a:t>
            </a:r>
          </a:p>
          <a:p>
            <a:pPr>
              <a:spcBef>
                <a:spcPct val="5000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-Sacred moments where </a:t>
            </a:r>
          </a:p>
          <a:p>
            <a:pPr>
              <a:spcBef>
                <a:spcPts val="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Christ is re-presented</a:t>
            </a:r>
          </a:p>
          <a:p>
            <a:pPr>
              <a:spcBef>
                <a:spcPct val="5000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-Ways we experience God’s</a:t>
            </a:r>
          </a:p>
          <a:p>
            <a:pPr>
              <a:spcBef>
                <a:spcPts val="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presence or power </a:t>
            </a:r>
          </a:p>
          <a:p>
            <a:pPr>
              <a:spcBef>
                <a:spcPct val="50000"/>
              </a:spcBef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-Symbols of God’s work.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D7BD5-FC49-4E9B-8F94-7D2CB52B56AC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685800" y="304800"/>
            <a:ext cx="7772400" cy="1295400"/>
          </a:xfrm>
        </p:spPr>
        <p:txBody>
          <a:bodyPr/>
          <a:lstStyle/>
          <a:p>
            <a:pPr>
              <a:defRPr/>
            </a:pPr>
            <a:r>
              <a:rPr lang="en-US" sz="4800" b="1" dirty="0"/>
              <a:t>Sacrament</a:t>
            </a:r>
            <a:r>
              <a:rPr lang="en-US" b="1" dirty="0"/>
              <a:t> 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F439098-A21D-48E8-BC41-4A82128D4EBB}"/>
              </a:ext>
            </a:extLst>
          </p:cNvPr>
          <p:cNvSpPr txBox="1">
            <a:spLocks/>
          </p:cNvSpPr>
          <p:nvPr/>
        </p:nvSpPr>
        <p:spPr bwMode="auto">
          <a:xfrm>
            <a:off x="1143000" y="1371600"/>
            <a:ext cx="7315200" cy="3352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pPr algn="ctr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Means Sacred Moment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n-US" sz="40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 outward and visible sign of an inward and spiritual grace.</a:t>
            </a:r>
            <a:endParaRPr lang="en-US" sz="4000" b="1" i="1" kern="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CPE07653_0000[1]">
            <a:extLst>
              <a:ext uri="{FF2B5EF4-FFF2-40B4-BE49-F238E27FC236}">
                <a16:creationId xmlns:a16="http://schemas.microsoft.com/office/drawing/2014/main" id="{74FC8BE6-6C9A-4B44-8980-731FBC2EC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2373313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>
            <a:extLst>
              <a:ext uri="{FF2B5EF4-FFF2-40B4-BE49-F238E27FC236}">
                <a16:creationId xmlns:a16="http://schemas.microsoft.com/office/drawing/2014/main" id="{77906BAD-A37C-4409-84B5-1B22FA22F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4267200"/>
            <a:ext cx="2438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Baptism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7412" name="Picture 9" descr="MCSO02467_0000[1]">
            <a:extLst>
              <a:ext uri="{FF2B5EF4-FFF2-40B4-BE49-F238E27FC236}">
                <a16:creationId xmlns:a16="http://schemas.microsoft.com/office/drawing/2014/main" id="{627E51B4-9FDE-412D-94B1-D195541A1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52600"/>
            <a:ext cx="17700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Text Box 10">
            <a:extLst>
              <a:ext uri="{FF2B5EF4-FFF2-40B4-BE49-F238E27FC236}">
                <a16:creationId xmlns:a16="http://schemas.microsoft.com/office/drawing/2014/main" id="{520F694E-ABB3-44A9-A3D5-CEAC17DCE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3276600"/>
            <a:ext cx="3733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Holy Communion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id="{AEDC2A98-2142-45E5-B0E8-9A87E9EB3D5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743200"/>
            <a:ext cx="8229600" cy="21336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Holy orders (ordination)</a:t>
            </a:r>
          </a:p>
          <a:p>
            <a:pPr eaLnBrk="1" hangingPunct="1">
              <a:defRPr/>
            </a:pPr>
            <a:r>
              <a:rPr lang="en-US" sz="3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Confirmation</a:t>
            </a:r>
          </a:p>
          <a:p>
            <a:pPr eaLnBrk="1" hangingPunct="1">
              <a:defRPr/>
            </a:pPr>
            <a:r>
              <a:rPr lang="en-US" sz="3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Healing (extreme unction or last rites)</a:t>
            </a: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1845C6B1-06F6-4CED-920A-9BAEBA84D89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52400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Sacraments of the 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>Roman Catholic Church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46D062-CC33-401A-83BC-E178C000724D}"/>
              </a:ext>
            </a:extLst>
          </p:cNvPr>
          <p:cNvSpPr txBox="1"/>
          <p:nvPr/>
        </p:nvSpPr>
        <p:spPr>
          <a:xfrm>
            <a:off x="228600" y="1524000"/>
            <a:ext cx="4629150" cy="12414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ts val="816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Baptism</a:t>
            </a:r>
          </a:p>
          <a:p>
            <a:pPr>
              <a:spcBef>
                <a:spcPts val="816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Penance (forgiveness)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F826A1-65B4-439F-A79F-23D85B12103C}"/>
              </a:ext>
            </a:extLst>
          </p:cNvPr>
          <p:cNvSpPr txBox="1"/>
          <p:nvPr/>
        </p:nvSpPr>
        <p:spPr>
          <a:xfrm>
            <a:off x="5029200" y="1600200"/>
            <a:ext cx="3925888" cy="12414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ts val="816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Holy Communion</a:t>
            </a:r>
          </a:p>
          <a:p>
            <a:pPr>
              <a:spcBef>
                <a:spcPts val="816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Marriage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A887AD-3356-4420-AA25-E8760E3DF3B0}"/>
              </a:ext>
            </a:extLst>
          </p:cNvPr>
          <p:cNvSpPr txBox="1"/>
          <p:nvPr/>
        </p:nvSpPr>
        <p:spPr>
          <a:xfrm>
            <a:off x="0" y="4572000"/>
            <a:ext cx="9144000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816"/>
              </a:spcBef>
              <a:buSzPct val="150000"/>
              <a:defRPr/>
            </a:pPr>
            <a:r>
              <a:rPr lang="en-US" sz="3400" b="1" i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*Footwashing (not a Roman Catholic sacrament)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CPE07653_0000[1]">
            <a:extLst>
              <a:ext uri="{FF2B5EF4-FFF2-40B4-BE49-F238E27FC236}">
                <a16:creationId xmlns:a16="http://schemas.microsoft.com/office/drawing/2014/main" id="{B8F82C93-566C-4B77-98FE-AE1616F07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838200"/>
            <a:ext cx="2373313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3">
            <a:extLst>
              <a:ext uri="{FF2B5EF4-FFF2-40B4-BE49-F238E27FC236}">
                <a16:creationId xmlns:a16="http://schemas.microsoft.com/office/drawing/2014/main" id="{EEB07AF3-43E4-4120-A3B6-6541270E7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4210050"/>
            <a:ext cx="350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Inward and Spiritual Grace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508" name="Picture 4" descr="MCSO02467_0000[1]">
            <a:extLst>
              <a:ext uri="{FF2B5EF4-FFF2-40B4-BE49-F238E27FC236}">
                <a16:creationId xmlns:a16="http://schemas.microsoft.com/office/drawing/2014/main" id="{159377CD-0567-4457-BB20-E21269CC0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2532063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>
            <a:extLst>
              <a:ext uri="{FF2B5EF4-FFF2-40B4-BE49-F238E27FC236}">
                <a16:creationId xmlns:a16="http://schemas.microsoft.com/office/drawing/2014/main" id="{C9F05528-11E6-4C5D-8197-4551E7075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71800"/>
            <a:ext cx="3733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Outward and Visible Sign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174" name="Text Box 6">
            <a:extLst>
              <a:ext uri="{FF2B5EF4-FFF2-40B4-BE49-F238E27FC236}">
                <a16:creationId xmlns:a16="http://schemas.microsoft.com/office/drawing/2014/main" id="{7AEF18DD-22E2-4D54-9318-A4683DBA7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52400"/>
            <a:ext cx="342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Sacraments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778</TotalTime>
  <Words>376</Words>
  <Application>Microsoft Office PowerPoint</Application>
  <PresentationFormat>On-screen Show (4:3)</PresentationFormat>
  <Paragraphs>95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Times New Roman</vt:lpstr>
      <vt:lpstr>Wingdings</vt:lpstr>
      <vt:lpstr>Calibri</vt:lpstr>
      <vt:lpstr>Blue Diagonal</vt:lpstr>
      <vt:lpstr>Holy Spirit, Thou Art Welcome</vt:lpstr>
      <vt:lpstr> </vt:lpstr>
      <vt:lpstr> </vt:lpstr>
      <vt:lpstr>What is Grace?</vt:lpstr>
      <vt:lpstr>PowerPoint Presentation</vt:lpstr>
      <vt:lpstr>Sacrament </vt:lpstr>
      <vt:lpstr>PowerPoint Presentation</vt:lpstr>
      <vt:lpstr>Sacraments of the  Roman Catholic Church</vt:lpstr>
      <vt:lpstr>PowerPoint Presentation</vt:lpstr>
      <vt:lpstr>Baptism</vt:lpstr>
      <vt:lpstr>Modes (Ways) of Baptism</vt:lpstr>
      <vt:lpstr>PowerPoint Presentation</vt:lpstr>
      <vt:lpstr>Different Names for Communion</vt:lpstr>
      <vt:lpstr>Holy Communion</vt:lpstr>
      <vt:lpstr>PowerPoint Presentation</vt:lpstr>
      <vt:lpstr>PowerPoint Presentation</vt:lpstr>
      <vt:lpstr>Means of Grace</vt:lpstr>
      <vt:lpstr>Means of Grace</vt:lpstr>
      <vt:lpstr>Sacred Moments</vt:lpstr>
      <vt:lpstr>Sacred Moments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Means of Grace</dc:title>
  <dc:creator>Owner</dc:creator>
  <cp:lastModifiedBy>Belinda</cp:lastModifiedBy>
  <cp:revision>42</cp:revision>
  <dcterms:created xsi:type="dcterms:W3CDTF">2008-03-21T19:21:37Z</dcterms:created>
  <dcterms:modified xsi:type="dcterms:W3CDTF">2018-03-06T16:47:13Z</dcterms:modified>
</cp:coreProperties>
</file>