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6"/>
  </p:notesMasterIdLst>
  <p:sldIdLst>
    <p:sldId id="299" r:id="rId3"/>
    <p:sldId id="256" r:id="rId4"/>
    <p:sldId id="298" r:id="rId5"/>
    <p:sldId id="307" r:id="rId6"/>
    <p:sldId id="290" r:id="rId7"/>
    <p:sldId id="308" r:id="rId8"/>
    <p:sldId id="292" r:id="rId9"/>
    <p:sldId id="309" r:id="rId10"/>
    <p:sldId id="310" r:id="rId11"/>
    <p:sldId id="305" r:id="rId12"/>
    <p:sldId id="306" r:id="rId13"/>
    <p:sldId id="303" r:id="rId14"/>
    <p:sldId id="265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21" autoAdjust="0"/>
    <p:restoredTop sz="94657" autoAdjust="0"/>
  </p:normalViewPr>
  <p:slideViewPr>
    <p:cSldViewPr snapToGrid="0">
      <p:cViewPr varScale="1">
        <p:scale>
          <a:sx n="75" d="100"/>
          <a:sy n="75" d="100"/>
        </p:scale>
        <p:origin x="893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44EF401C-DD69-47A9-9A25-89D0E65C39C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FDACE3C2-CD95-4156-AD8E-1A5DE00BB6F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4632647E-F8DD-487A-8572-0D5C575D53F6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6B27D4BE-9E4A-4922-98F3-3333441C604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682B6576-5F4B-47D6-B6E9-F7CDE329B7B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C67A8B4B-9033-4C60-A4E5-6026BAF1A8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BE42C88-6171-49DF-8D86-37ABA4D9AE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77DFC778-9821-43F9-BD7A-C0AD6BE011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E7620EE-E6FC-4828-9301-0657C44A38A2}" type="slidenum">
              <a:rPr kumimoji="0" lang="en-US" altLang="en-US" smtClean="0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E1E159EB-1FAC-4296-B183-489021BE2C9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D1D8EB4D-8980-497B-BFEE-8E3613650E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5F54DD4-2476-42F5-AAAC-CD4C91E41D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D8733C8-53AF-4D0B-AA9B-76E317F74C52}" type="slidenum">
              <a:rPr kumimoji="0" lang="en-US" altLang="en-US" smtClean="0"/>
              <a:pPr>
                <a:spcBef>
                  <a:spcPct val="0"/>
                </a:spcBef>
              </a:pPr>
              <a:t>13</a:t>
            </a:fld>
            <a:endParaRPr kumimoji="0"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76345E3-E64D-4D32-9F47-E463EFF4CAD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A1469A81-3696-408D-A28E-6B90B4A74C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ew-arkemmaus.org/index.html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4FEFA7C8-0338-4EAE-A683-3C4A48CC4B2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D6072F1C-48FA-4CCE-BBB0-D76517448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D506C764-38F4-4802-AB4A-1D240F2E7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54CEF738-AA62-4039-8060-67B34A0B1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5E2CDAF-F74D-4F93-B1C0-72526C08A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" name="Picture 6" descr="new-arklogo">
            <a:hlinkClick r:id="rId2"/>
            <a:extLst>
              <a:ext uri="{FF2B5EF4-FFF2-40B4-BE49-F238E27FC236}">
                <a16:creationId xmlns:a16="http://schemas.microsoft.com/office/drawing/2014/main" id="{2F27D62B-5E2D-4308-9094-43848F6257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7813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33024168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86374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791A4619-97D0-497E-910A-8531E957BA2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28C9FCEB-EDDF-4A67-A86B-6B2A90783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8A58C76B-2080-4D99-9BEF-15DD43017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6C87830-2F4E-410D-9791-7B433B5D9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67519336-F27A-4AF9-A0F3-E5F71A46C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399733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4046853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4941775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39534238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9021444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475119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444C5C0-24E3-4E8C-8FD8-E23FBEC9F9C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4805F59-670F-4956-9887-A2CA027F8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9D94AFFB-E69E-470F-9EB3-9060032CD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4964CE78-B3E5-463B-8441-E3C5CB6F2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2E8E55E-206E-48B4-AF4A-6C617C7B7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50070BA-73EB-4B9A-8835-F204288CFE5C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val="2935993537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9F369C0B-8391-4716-B4B5-E66BC167DB0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 eaLnBrk="1" hangingPunct="1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920970609"/>
      </p:ext>
    </p:extLst>
  </p:cSld>
  <p:clrMapOvr>
    <a:masterClrMapping/>
  </p:clrMapOvr>
  <p:transition spd="med">
    <p:fade/>
  </p:transition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3385508-97AD-4182-88D0-B8476CDC361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A874A93C-004D-45B8-8B65-9F63B60F9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A5E46BD7-1D95-40E0-8713-50885AA1B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3F45ED3B-E0AA-4676-AF0F-9AC86CE9C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9B297B79-BFCE-4755-A40B-43B8B1CEF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4112C426-C047-4119-83D2-1AFF479611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F02515DE-5404-4233-A1D2-96985A32DF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40" r:id="rId8"/>
    <p:sldLayoutId id="2147483841" r:id="rId9"/>
  </p:sldLayoutIdLst>
  <p:transition spd="med">
    <p:fad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5B3D0-8EF4-46D0-B623-961C54BE9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Holy Spirit, Thou Art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3B68E4-7019-497B-9FD0-5D7EB650EDB7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Holy Spirit, Thou art welcome in this place;</a:t>
            </a:r>
          </a:p>
          <a:p>
            <a:pPr>
              <a:defRPr/>
            </a:pPr>
            <a:r>
              <a:rPr lang="en-US" dirty="0"/>
              <a:t>Holy Spirit, Thou art welcome in this place.</a:t>
            </a:r>
          </a:p>
          <a:p>
            <a:pPr>
              <a:defRPr/>
            </a:pPr>
            <a:r>
              <a:rPr lang="en-US" dirty="0"/>
              <a:t>Omnipotent Father of mercy and grace, </a:t>
            </a:r>
          </a:p>
          <a:p>
            <a:pPr>
              <a:defRPr/>
            </a:pPr>
            <a:r>
              <a:rPr lang="en-US" dirty="0"/>
              <a:t>Thou art welcome in this place.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64163-F2BC-459F-BE72-916900CBDA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C7472-4553-46E3-973F-DB096D42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Obstacles to Grace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4CD0073F-DA8B-4ED8-BE17-484A1CA18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81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Spiritual</a:t>
            </a:r>
          </a:p>
          <a:p>
            <a:pPr algn="ctr" eaLnBrk="1" hangingPunct="1">
              <a:lnSpc>
                <a:spcPct val="7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Blindness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7083428E-7C53-471C-AFCA-459915E15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57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0"/>
              <a:t>Bitterness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8D144862-D018-4ACC-9A50-5363F0DC6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57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0"/>
              <a:t>Lack of love</a:t>
            </a:r>
          </a:p>
        </p:txBody>
      </p:sp>
      <p:sp>
        <p:nvSpPr>
          <p:cNvPr id="17414" name="Text Box 7">
            <a:extLst>
              <a:ext uri="{FF2B5EF4-FFF2-40B4-BE49-F238E27FC236}">
                <a16:creationId xmlns:a16="http://schemas.microsoft.com/office/drawing/2014/main" id="{2C32DA39-2480-4EDF-AE8F-89D0727FD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AF0B1DEF-11CD-4C45-B9E2-7C92B61E54FF}"/>
              </a:ext>
            </a:extLst>
          </p:cNvPr>
          <p:cNvSpPr txBox="1">
            <a:spLocks noChangeArrowheads="1"/>
          </p:cNvSpPr>
          <p:nvPr/>
        </p:nvSpPr>
        <p:spPr bwMode="auto">
          <a:xfrm rot="-887632">
            <a:off x="3910013" y="3730625"/>
            <a:ext cx="124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Ignoring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73177268-30FB-4587-8FA7-ADA2C1BA4D47}"/>
              </a:ext>
            </a:extLst>
          </p:cNvPr>
          <p:cNvSpPr txBox="1">
            <a:spLocks noChangeArrowheads="1"/>
          </p:cNvSpPr>
          <p:nvPr/>
        </p:nvSpPr>
        <p:spPr bwMode="auto">
          <a:xfrm rot="-916496">
            <a:off x="3957638" y="1066800"/>
            <a:ext cx="1147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Idolatry</a:t>
            </a: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5DE1C101-FFFB-4BC1-A18B-AF669703946A}"/>
              </a:ext>
            </a:extLst>
          </p:cNvPr>
          <p:cNvSpPr txBox="1">
            <a:spLocks noChangeArrowheads="1"/>
          </p:cNvSpPr>
          <p:nvPr/>
        </p:nvSpPr>
        <p:spPr bwMode="auto">
          <a:xfrm rot="-1067146">
            <a:off x="3754438" y="1447800"/>
            <a:ext cx="1554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Blasphemy</a:t>
            </a:r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id="{8829D58D-933E-4C83-A35B-CCE1BDF06011}"/>
              </a:ext>
            </a:extLst>
          </p:cNvPr>
          <p:cNvSpPr txBox="1">
            <a:spLocks noChangeArrowheads="1"/>
          </p:cNvSpPr>
          <p:nvPr/>
        </p:nvSpPr>
        <p:spPr bwMode="auto">
          <a:xfrm rot="-963253">
            <a:off x="3873500" y="1828800"/>
            <a:ext cx="1317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Resisting</a:t>
            </a:r>
          </a:p>
        </p:txBody>
      </p:sp>
      <p:sp>
        <p:nvSpPr>
          <p:cNvPr id="11" name="Text Box 12">
            <a:extLst>
              <a:ext uri="{FF2B5EF4-FFF2-40B4-BE49-F238E27FC236}">
                <a16:creationId xmlns:a16="http://schemas.microsoft.com/office/drawing/2014/main" id="{68A8FCE4-A6D1-4FC4-8F02-F54C1380089E}"/>
              </a:ext>
            </a:extLst>
          </p:cNvPr>
          <p:cNvSpPr txBox="1">
            <a:spLocks noChangeArrowheads="1"/>
          </p:cNvSpPr>
          <p:nvPr/>
        </p:nvSpPr>
        <p:spPr bwMode="auto">
          <a:xfrm rot="-963253">
            <a:off x="3611563" y="4114800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Disobedience</a:t>
            </a:r>
          </a:p>
        </p:txBody>
      </p:sp>
      <p:sp>
        <p:nvSpPr>
          <p:cNvPr id="12" name="Text Box 13">
            <a:extLst>
              <a:ext uri="{FF2B5EF4-FFF2-40B4-BE49-F238E27FC236}">
                <a16:creationId xmlns:a16="http://schemas.microsoft.com/office/drawing/2014/main" id="{770716D0-9398-4910-9761-42E7008CE092}"/>
              </a:ext>
            </a:extLst>
          </p:cNvPr>
          <p:cNvSpPr txBox="1">
            <a:spLocks noChangeArrowheads="1"/>
          </p:cNvSpPr>
          <p:nvPr/>
        </p:nvSpPr>
        <p:spPr bwMode="auto">
          <a:xfrm rot="-916496">
            <a:off x="39068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Unbelief</a:t>
            </a:r>
          </a:p>
        </p:txBody>
      </p:sp>
      <p:sp>
        <p:nvSpPr>
          <p:cNvPr id="13" name="Text Box 14">
            <a:extLst>
              <a:ext uri="{FF2B5EF4-FFF2-40B4-BE49-F238E27FC236}">
                <a16:creationId xmlns:a16="http://schemas.microsoft.com/office/drawing/2014/main" id="{C6A796D7-11C8-4834-B648-D9F37700A426}"/>
              </a:ext>
            </a:extLst>
          </p:cNvPr>
          <p:cNvSpPr txBox="1">
            <a:spLocks noChangeArrowheads="1"/>
          </p:cNvSpPr>
          <p:nvPr/>
        </p:nvSpPr>
        <p:spPr bwMode="auto">
          <a:xfrm rot="-841373">
            <a:off x="3830638" y="4953000"/>
            <a:ext cx="1401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Ignorance</a:t>
            </a:r>
          </a:p>
        </p:txBody>
      </p:sp>
      <p:sp>
        <p:nvSpPr>
          <p:cNvPr id="14" name="Text Box 15">
            <a:extLst>
              <a:ext uri="{FF2B5EF4-FFF2-40B4-BE49-F238E27FC236}">
                <a16:creationId xmlns:a16="http://schemas.microsoft.com/office/drawing/2014/main" id="{4FC4A21B-E5EE-4E08-9C22-A939B141BAB1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7975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Pride</a:t>
            </a:r>
          </a:p>
        </p:txBody>
      </p:sp>
      <p:sp>
        <p:nvSpPr>
          <p:cNvPr id="15" name="Text Box 16">
            <a:extLst>
              <a:ext uri="{FF2B5EF4-FFF2-40B4-BE49-F238E27FC236}">
                <a16:creationId xmlns:a16="http://schemas.microsoft.com/office/drawing/2014/main" id="{C306B1F7-A79A-4B94-AF01-4B7A50124263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51238" y="5803900"/>
            <a:ext cx="19621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0"/>
              <a:t>Unforgiveness</a:t>
            </a:r>
          </a:p>
        </p:txBody>
      </p:sp>
      <p:sp>
        <p:nvSpPr>
          <p:cNvPr id="16" name="Text Box 17">
            <a:extLst>
              <a:ext uri="{FF2B5EF4-FFF2-40B4-BE49-F238E27FC236}">
                <a16:creationId xmlns:a16="http://schemas.microsoft.com/office/drawing/2014/main" id="{0A97DD0A-D90F-425F-878D-5E897EEE34A6}"/>
              </a:ext>
            </a:extLst>
          </p:cNvPr>
          <p:cNvSpPr txBox="1">
            <a:spLocks noChangeArrowheads="1"/>
          </p:cNvSpPr>
          <p:nvPr/>
        </p:nvSpPr>
        <p:spPr bwMode="auto">
          <a:xfrm rot="-2781182">
            <a:off x="1000125" y="2692400"/>
            <a:ext cx="1098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Murder</a:t>
            </a:r>
          </a:p>
        </p:txBody>
      </p:sp>
      <p:sp>
        <p:nvSpPr>
          <p:cNvPr id="17" name="Text Box 18">
            <a:extLst>
              <a:ext uri="{FF2B5EF4-FFF2-40B4-BE49-F238E27FC236}">
                <a16:creationId xmlns:a16="http://schemas.microsoft.com/office/drawing/2014/main" id="{04B746B9-0B02-4FCF-BD27-F2E3C7CFBF9E}"/>
              </a:ext>
            </a:extLst>
          </p:cNvPr>
          <p:cNvSpPr txBox="1">
            <a:spLocks noChangeArrowheads="1"/>
          </p:cNvSpPr>
          <p:nvPr/>
        </p:nvSpPr>
        <p:spPr bwMode="auto">
          <a:xfrm rot="-2718177">
            <a:off x="1524794" y="2505869"/>
            <a:ext cx="1447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Addiction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&amp; Abuse</a:t>
            </a:r>
          </a:p>
        </p:txBody>
      </p:sp>
      <p:sp>
        <p:nvSpPr>
          <p:cNvPr id="18" name="Text Box 19">
            <a:extLst>
              <a:ext uri="{FF2B5EF4-FFF2-40B4-BE49-F238E27FC236}">
                <a16:creationId xmlns:a16="http://schemas.microsoft.com/office/drawing/2014/main" id="{992B1733-0D27-42CB-A3E3-C87E9E83BD75}"/>
              </a:ext>
            </a:extLst>
          </p:cNvPr>
          <p:cNvSpPr txBox="1">
            <a:spLocks noChangeArrowheads="1"/>
          </p:cNvSpPr>
          <p:nvPr/>
        </p:nvSpPr>
        <p:spPr bwMode="auto">
          <a:xfrm rot="-2673775">
            <a:off x="2438400" y="2692400"/>
            <a:ext cx="911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Lying</a:t>
            </a:r>
          </a:p>
        </p:txBody>
      </p:sp>
      <p:sp>
        <p:nvSpPr>
          <p:cNvPr id="19" name="Text Box 20">
            <a:extLst>
              <a:ext uri="{FF2B5EF4-FFF2-40B4-BE49-F238E27FC236}">
                <a16:creationId xmlns:a16="http://schemas.microsoft.com/office/drawing/2014/main" id="{E5DC6EE4-5019-4F7F-870D-59FDC064B0A5}"/>
              </a:ext>
            </a:extLst>
          </p:cNvPr>
          <p:cNvSpPr txBox="1">
            <a:spLocks noChangeArrowheads="1"/>
          </p:cNvSpPr>
          <p:nvPr/>
        </p:nvSpPr>
        <p:spPr bwMode="auto">
          <a:xfrm rot="-2971054">
            <a:off x="2836862" y="2692401"/>
            <a:ext cx="1031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Gossip</a:t>
            </a:r>
          </a:p>
        </p:txBody>
      </p:sp>
      <p:sp>
        <p:nvSpPr>
          <p:cNvPr id="20" name="Text Box 21">
            <a:extLst>
              <a:ext uri="{FF2B5EF4-FFF2-40B4-BE49-F238E27FC236}">
                <a16:creationId xmlns:a16="http://schemas.microsoft.com/office/drawing/2014/main" id="{5EDD9660-2A8B-47C3-8ADD-C71877B33ACA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69240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Stealing</a:t>
            </a:r>
          </a:p>
        </p:txBody>
      </p:sp>
      <p:sp>
        <p:nvSpPr>
          <p:cNvPr id="21" name="Text Box 22">
            <a:extLst>
              <a:ext uri="{FF2B5EF4-FFF2-40B4-BE49-F238E27FC236}">
                <a16:creationId xmlns:a16="http://schemas.microsoft.com/office/drawing/2014/main" id="{3D1A335B-1103-4CB3-A1CA-B9DA897C5611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679282" y="2693194"/>
            <a:ext cx="1300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Coveting</a:t>
            </a:r>
          </a:p>
        </p:txBody>
      </p:sp>
      <p:sp>
        <p:nvSpPr>
          <p:cNvPr id="22" name="Text Box 23">
            <a:extLst>
              <a:ext uri="{FF2B5EF4-FFF2-40B4-BE49-F238E27FC236}">
                <a16:creationId xmlns:a16="http://schemas.microsoft.com/office/drawing/2014/main" id="{8093C217-86E2-4E0A-B2B2-6CEC5D4C4594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384132" y="2693194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Laziness</a:t>
            </a:r>
          </a:p>
        </p:txBody>
      </p:sp>
      <p:sp>
        <p:nvSpPr>
          <p:cNvPr id="23" name="Text Box 24">
            <a:extLst>
              <a:ext uri="{FF2B5EF4-FFF2-40B4-BE49-F238E27FC236}">
                <a16:creationId xmlns:a16="http://schemas.microsoft.com/office/drawing/2014/main" id="{6AB831A8-3328-4AF9-82AC-149D125AEE84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909594" y="2693194"/>
            <a:ext cx="1319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Dishonor</a:t>
            </a:r>
          </a:p>
        </p:txBody>
      </p:sp>
      <p:sp>
        <p:nvSpPr>
          <p:cNvPr id="17432" name="Line 25">
            <a:extLst>
              <a:ext uri="{FF2B5EF4-FFF2-40B4-BE49-F238E27FC236}">
                <a16:creationId xmlns:a16="http://schemas.microsoft.com/office/drawing/2014/main" id="{9A3EE6B9-2EB1-4786-B183-14681C2B3BF2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98538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" name="Line 26">
            <a:extLst>
              <a:ext uri="{FF2B5EF4-FFF2-40B4-BE49-F238E27FC236}">
                <a16:creationId xmlns:a16="http://schemas.microsoft.com/office/drawing/2014/main" id="{C3714BB9-B1F6-487B-A543-3611FF2A87F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8775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" name="Text Box 27">
            <a:extLst>
              <a:ext uri="{FF2B5EF4-FFF2-40B4-BE49-F238E27FC236}">
                <a16:creationId xmlns:a16="http://schemas.microsoft.com/office/drawing/2014/main" id="{E00868FA-B6C5-4648-BE72-CD22FCF0DB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7788" y="914400"/>
            <a:ext cx="2163762" cy="1200150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Obstacles to our relationships with others </a:t>
            </a:r>
          </a:p>
        </p:txBody>
      </p:sp>
      <p:sp>
        <p:nvSpPr>
          <p:cNvPr id="27" name="Text Box 28">
            <a:extLst>
              <a:ext uri="{FF2B5EF4-FFF2-40B4-BE49-F238E27FC236}">
                <a16:creationId xmlns:a16="http://schemas.microsoft.com/office/drawing/2014/main" id="{1C715AC7-B360-49D3-8401-F6A79E5A2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046163"/>
            <a:ext cx="2163763" cy="1200150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Obstacles to our relationship with God</a:t>
            </a:r>
          </a:p>
        </p:txBody>
      </p:sp>
      <p:sp>
        <p:nvSpPr>
          <p:cNvPr id="28" name="Text Box 29">
            <a:extLst>
              <a:ext uri="{FF2B5EF4-FFF2-40B4-BE49-F238E27FC236}">
                <a16:creationId xmlns:a16="http://schemas.microsoft.com/office/drawing/2014/main" id="{02AD86F4-8B57-4CF5-9248-9FE81067E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8100" y="950913"/>
            <a:ext cx="1447800" cy="5546725"/>
          </a:xfrm>
          <a:prstGeom prst="rect">
            <a:avLst/>
          </a:prstGeom>
          <a:solidFill>
            <a:srgbClr val="FFFF99">
              <a:alpha val="70195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0"/>
          </a:p>
        </p:txBody>
      </p:sp>
      <p:sp>
        <p:nvSpPr>
          <p:cNvPr id="29" name="Text Box 30">
            <a:extLst>
              <a:ext uri="{FF2B5EF4-FFF2-40B4-BE49-F238E27FC236}">
                <a16:creationId xmlns:a16="http://schemas.microsoft.com/office/drawing/2014/main" id="{310DA58B-8F44-4CE0-8E10-4B495E2A6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9988" y="2368550"/>
            <a:ext cx="6834187" cy="1104900"/>
          </a:xfrm>
          <a:prstGeom prst="rect">
            <a:avLst/>
          </a:prstGeom>
          <a:solidFill>
            <a:srgbClr val="FFFF99">
              <a:alpha val="70195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>
                <a:solidFill>
                  <a:schemeClr val="bg2"/>
                </a:solidFill>
              </a:rPr>
              <a:t>Through Jesus Christ we can overcome every obstacle to grace.</a:t>
            </a:r>
            <a:r>
              <a:rPr lang="en-US" altLang="en-US" sz="3200" b="0"/>
              <a:t> </a:t>
            </a:r>
          </a:p>
        </p:txBody>
      </p:sp>
      <p:sp>
        <p:nvSpPr>
          <p:cNvPr id="30" name="Text Box 31">
            <a:extLst>
              <a:ext uri="{FF2B5EF4-FFF2-40B4-BE49-F238E27FC236}">
                <a16:creationId xmlns:a16="http://schemas.microsoft.com/office/drawing/2014/main" id="{7681F5AC-6573-4F81-8AB0-CFDA28109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500" y="4298950"/>
            <a:ext cx="2195513" cy="1200150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dirty="0"/>
              <a:t>Obstacles to our relationship with self</a:t>
            </a:r>
          </a:p>
        </p:txBody>
      </p:sp>
      <p:pic>
        <p:nvPicPr>
          <p:cNvPr id="31" name="Picture 32">
            <a:extLst>
              <a:ext uri="{FF2B5EF4-FFF2-40B4-BE49-F238E27FC236}">
                <a16:creationId xmlns:a16="http://schemas.microsoft.com/office/drawing/2014/main" id="{612B7CF8-C0B5-4B52-A416-32E7DEEA8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50" y="361315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30">
            <a:extLst>
              <a:ext uri="{FF2B5EF4-FFF2-40B4-BE49-F238E27FC236}">
                <a16:creationId xmlns:a16="http://schemas.microsoft.com/office/drawing/2014/main" id="{949E500D-AD0C-4F8D-8FD1-2705FFC60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7663" y="3900488"/>
            <a:ext cx="3551237" cy="2062162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>
                <a:solidFill>
                  <a:schemeClr val="bg2"/>
                </a:solidFill>
              </a:rPr>
              <a:t>Through Jesus Christ we can overcome every obstacle to grace.</a:t>
            </a:r>
            <a:r>
              <a:rPr lang="en-US" altLang="en-US" sz="3200" b="0"/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8" grpId="0"/>
      <p:bldP spid="21" grpId="0" build="allAtOnce"/>
      <p:bldP spid="22" grpId="0"/>
      <p:bldP spid="23" grpId="0"/>
      <p:bldP spid="26" grpId="0"/>
      <p:bldP spid="28" grpId="0" animBg="1"/>
      <p:bldP spid="29" grpId="0" animBg="1"/>
      <p:bldP spid="30" grpId="0"/>
      <p:bldP spid="32" grpId="0" animBg="1"/>
      <p:bldP spid="3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CD8F8-4540-4A89-AD92-4BA8451E3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Obstacles to Grace</a:t>
            </a:r>
          </a:p>
        </p:txBody>
      </p:sp>
      <p:sp>
        <p:nvSpPr>
          <p:cNvPr id="18435" name="Text Box 4">
            <a:extLst>
              <a:ext uri="{FF2B5EF4-FFF2-40B4-BE49-F238E27FC236}">
                <a16:creationId xmlns:a16="http://schemas.microsoft.com/office/drawing/2014/main" id="{952FF051-529A-410C-A39B-04B15B5C9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8974F064-2207-4DD5-943B-05BF78BE0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0150" y="990600"/>
            <a:ext cx="1676400" cy="56388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Christ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restores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our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relationship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 with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 God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DF3E5771-3C3A-4F74-8127-47B4B29C9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7238" y="2309813"/>
            <a:ext cx="5105400" cy="130175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Christ restores our relationships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with ourselves and our neighbors</a:t>
            </a:r>
            <a:endParaRPr lang="en-US" altLang="en-US" sz="2200" b="0">
              <a:solidFill>
                <a:schemeClr val="bg2"/>
              </a:solidFill>
            </a:endParaRPr>
          </a:p>
        </p:txBody>
      </p:sp>
      <p:sp>
        <p:nvSpPr>
          <p:cNvPr id="6" name="Line 7">
            <a:extLst>
              <a:ext uri="{FF2B5EF4-FFF2-40B4-BE49-F238E27FC236}">
                <a16:creationId xmlns:a16="http://schemas.microsoft.com/office/drawing/2014/main" id="{B0B4F6CA-8D77-4062-B2F9-33A7E5AF1E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0413" y="1301750"/>
            <a:ext cx="0" cy="27432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" name="Line 8">
            <a:extLst>
              <a:ext uri="{FF2B5EF4-FFF2-40B4-BE49-F238E27FC236}">
                <a16:creationId xmlns:a16="http://schemas.microsoft.com/office/drawing/2014/main" id="{7B9A738C-BE50-4DEC-B8F4-F1B17ECFF83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77013" y="2973388"/>
            <a:ext cx="554037" cy="635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" name="Line 9">
            <a:extLst>
              <a:ext uri="{FF2B5EF4-FFF2-40B4-BE49-F238E27FC236}">
                <a16:creationId xmlns:a16="http://schemas.microsoft.com/office/drawing/2014/main" id="{FD251E4D-ABE1-4F4A-BC3C-963A28A9B9C8}"/>
              </a:ext>
            </a:extLst>
          </p:cNvPr>
          <p:cNvSpPr>
            <a:spLocks noChangeShapeType="1"/>
          </p:cNvSpPr>
          <p:nvPr/>
        </p:nvSpPr>
        <p:spPr bwMode="auto">
          <a:xfrm>
            <a:off x="2027238" y="2976563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Line 7">
            <a:extLst>
              <a:ext uri="{FF2B5EF4-FFF2-40B4-BE49-F238E27FC236}">
                <a16:creationId xmlns:a16="http://schemas.microsoft.com/office/drawing/2014/main" id="{2308886D-244D-4FB7-A7CC-44824588A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5650" y="1301750"/>
            <a:ext cx="12700" cy="1376363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" name="Line 7">
            <a:extLst>
              <a:ext uri="{FF2B5EF4-FFF2-40B4-BE49-F238E27FC236}">
                <a16:creationId xmlns:a16="http://schemas.microsoft.com/office/drawing/2014/main" id="{B75239DD-8EE4-4F47-92B3-B0A8AA7CA1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3316288"/>
            <a:ext cx="14288" cy="728662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none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5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>
            <a:extLst>
              <a:ext uri="{FF2B5EF4-FFF2-40B4-BE49-F238E27FC236}">
                <a16:creationId xmlns:a16="http://schemas.microsoft.com/office/drawing/2014/main" id="{BC610627-857C-4D45-A309-4C888B5AD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>
            <a:extLst>
              <a:ext uri="{FF2B5EF4-FFF2-40B4-BE49-F238E27FC236}">
                <a16:creationId xmlns:a16="http://schemas.microsoft.com/office/drawing/2014/main" id="{AFB2BB5E-5E98-4B41-B14D-0B615EFA0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3B35FF-2E2C-45A5-BEAF-F4FD9BC72C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Obstacles to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A70F012-ECBA-415E-BF9D-0B0D51A6309E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581400" y="4191000"/>
            <a:ext cx="4572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Karen Osborn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5D46803-24F4-4975-9E2F-FE523CEE102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04800" y="76200"/>
            <a:ext cx="8534400" cy="1752600"/>
          </a:xfrm>
          <a:ln w="12700"/>
        </p:spPr>
        <p:txBody>
          <a:bodyPr lIns="91440" tIns="45720" rIns="91440" bIns="45720"/>
          <a:lstStyle/>
          <a:p>
            <a:pPr marL="466725" indent="-466725" algn="l">
              <a:buFont typeface="Wingdings" pitchFamily="2" charset="2"/>
              <a:buChar char="n"/>
              <a:defRPr/>
            </a:pPr>
            <a:r>
              <a:rPr lang="en-US" dirty="0"/>
              <a:t>The Christian life takes place in a real world affected by the consequences of sin.</a:t>
            </a:r>
          </a:p>
          <a:p>
            <a:pPr marL="466725" indent="-466725" algn="l">
              <a:buFont typeface="Wingdings" pitchFamily="2" charset="2"/>
              <a:buChar char="n"/>
              <a:defRPr/>
            </a:pPr>
            <a:r>
              <a:rPr lang="en-US" dirty="0"/>
              <a:t>An obstacle to grace is anything that keeps us from enjoying the loving relationship God offers us in Christ.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9BB78-638B-4BFF-AF8B-94C93AA9E0CA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1D5E7-E613-4B5D-AD4B-496549A98D65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1295400" y="990600"/>
            <a:ext cx="6629400" cy="1371600"/>
          </a:xfrm>
        </p:spPr>
        <p:txBody>
          <a:bodyPr/>
          <a:lstStyle/>
          <a:p>
            <a:pPr marL="350838" indent="-350838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Self-centeredness rather than God-centeredness.</a:t>
            </a: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38FA7522-1FF7-45B1-B370-FE0898B3E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4384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>
                <a:solidFill>
                  <a:schemeClr val="tx2"/>
                </a:solidFill>
              </a:rPr>
              <a:t>S</a:t>
            </a:r>
            <a:r>
              <a:rPr lang="en-US" altLang="en-US" sz="14000"/>
              <a:t>I</a:t>
            </a:r>
            <a:r>
              <a:rPr lang="en-US" altLang="en-US" sz="9600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EDB4F-6BF2-4899-8008-82FC3761C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915D4-7373-4A4E-8B73-5D47509548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dirty="0"/>
              <a:t>The essential nature of every obstacle to grace is experienced as alienation from God, from others, and even from ourselves at times.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B450C-9D45-4FE9-8401-CB4128E09521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Sin - </a:t>
            </a:r>
            <a:r>
              <a:rPr lang="en-US" i="1" dirty="0"/>
              <a:t>Hamartia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4E7BD45-D49B-4D4A-ABD3-D99F3E241B69}"/>
              </a:ext>
            </a:extLst>
          </p:cNvPr>
          <p:cNvGrpSpPr>
            <a:grpSpLocks/>
          </p:cNvGrpSpPr>
          <p:nvPr/>
        </p:nvGrpSpPr>
        <p:grpSpPr bwMode="auto">
          <a:xfrm>
            <a:off x="3036888" y="73025"/>
            <a:ext cx="4978400" cy="4292600"/>
            <a:chOff x="3036888" y="73025"/>
            <a:chExt cx="4978400" cy="4292600"/>
          </a:xfrm>
        </p:grpSpPr>
        <p:grpSp>
          <p:nvGrpSpPr>
            <p:cNvPr id="14340" name="Diagram 4">
              <a:extLst>
                <a:ext uri="{FF2B5EF4-FFF2-40B4-BE49-F238E27FC236}">
                  <a16:creationId xmlns:a16="http://schemas.microsoft.com/office/drawing/2014/main" id="{604E584B-6107-4321-B2FE-25F6704918B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036888" y="73025"/>
              <a:ext cx="4978400" cy="4292600"/>
              <a:chOff x="1772" y="826"/>
              <a:chExt cx="2479" cy="2138"/>
            </a:xfrm>
          </p:grpSpPr>
          <p:sp>
            <p:nvSpPr>
              <p:cNvPr id="14344" name="_s10246">
                <a:extLst>
                  <a:ext uri="{FF2B5EF4-FFF2-40B4-BE49-F238E27FC236}">
                    <a16:creationId xmlns:a16="http://schemas.microsoft.com/office/drawing/2014/main" id="{B79B24A7-835C-4F0B-95CA-EA8F38E58985}"/>
                  </a:ext>
                </a:extLst>
              </p:cNvPr>
              <p:cNvSpPr>
                <a:spLocks noChangeArrowheads="1" noTextEdit="1"/>
              </p:cNvSpPr>
              <p:nvPr/>
            </p:nvSpPr>
            <p:spPr bwMode="auto">
              <a:xfrm>
                <a:off x="1772" y="1425"/>
                <a:ext cx="1539" cy="153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8 w 21600"/>
                  <a:gd name="T25" fmla="*/ 3158 h 21600"/>
                  <a:gd name="T26" fmla="*/ 18442 w 21600"/>
                  <a:gd name="T27" fmla="*/ 18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600" y="10800"/>
                    </a:moveTo>
                    <a:cubicBezTo>
                      <a:pt x="3600" y="14776"/>
                      <a:pt x="6824" y="18000"/>
                      <a:pt x="10800" y="18000"/>
                    </a:cubicBezTo>
                    <a:cubicBezTo>
                      <a:pt x="14776" y="18000"/>
                      <a:pt x="18000" y="14776"/>
                      <a:pt x="18000" y="10800"/>
                    </a:cubicBezTo>
                    <a:cubicBezTo>
                      <a:pt x="18000" y="6824"/>
                      <a:pt x="14776" y="3600"/>
                      <a:pt x="10800" y="3600"/>
                    </a:cubicBezTo>
                    <a:cubicBezTo>
                      <a:pt x="6824" y="3600"/>
                      <a:pt x="3600" y="6824"/>
                      <a:pt x="3600" y="10800"/>
                    </a:cubicBezTo>
                    <a:close/>
                  </a:path>
                </a:pathLst>
              </a:cu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" name="_s10247">
                <a:extLst>
                  <a:ext uri="{FF2B5EF4-FFF2-40B4-BE49-F238E27FC236}">
                    <a16:creationId xmlns:a16="http://schemas.microsoft.com/office/drawing/2014/main" id="{431DD165-B854-4AC5-98E8-73E0274A5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1510"/>
                <a:ext cx="410" cy="342"/>
              </a:xfrm>
              <a:prstGeom prst="callout2">
                <a:avLst>
                  <a:gd name="adj1" fmla="val 16667"/>
                  <a:gd name="adj2" fmla="val -9269"/>
                  <a:gd name="adj3" fmla="val 16667"/>
                  <a:gd name="adj4" fmla="val -17759"/>
                  <a:gd name="adj5" fmla="val 200000"/>
                  <a:gd name="adj6" fmla="val -160426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76782" tIns="38392" rIns="76782" bIns="38392"/>
              <a:lstStyle/>
              <a:p>
                <a:pPr eaLnBrk="1" hangingPunct="1">
                  <a:defRPr/>
                </a:pPr>
                <a:r>
                  <a:rPr lang="en-US" sz="2800" b="1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chemeClr val="bg2"/>
                      </a:outerShdw>
                    </a:effectLst>
                  </a:rPr>
                  <a:t>Sin</a:t>
                </a:r>
              </a:p>
            </p:txBody>
          </p:sp>
          <p:sp>
            <p:nvSpPr>
              <p:cNvPr id="14346" name="_s10248">
                <a:extLst>
                  <a:ext uri="{FF2B5EF4-FFF2-40B4-BE49-F238E27FC236}">
                    <a16:creationId xmlns:a16="http://schemas.microsoft.com/office/drawing/2014/main" id="{2B4F45A0-7732-438A-BCBF-1F82E534A488}"/>
                  </a:ext>
                </a:extLst>
              </p:cNvPr>
              <p:cNvSpPr>
                <a:spLocks noChangeArrowheads="1" noTextEdit="1"/>
              </p:cNvSpPr>
              <p:nvPr/>
            </p:nvSpPr>
            <p:spPr bwMode="auto">
              <a:xfrm>
                <a:off x="2028" y="1681"/>
                <a:ext cx="1026" cy="10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8 w 21600"/>
                  <a:gd name="T25" fmla="*/ 3158 h 21600"/>
                  <a:gd name="T26" fmla="*/ 18442 w 21600"/>
                  <a:gd name="T27" fmla="*/ 18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" name="_s10249">
                <a:extLst>
                  <a:ext uri="{FF2B5EF4-FFF2-40B4-BE49-F238E27FC236}">
                    <a16:creationId xmlns:a16="http://schemas.microsoft.com/office/drawing/2014/main" id="{954D8894-614C-4622-8D5F-FF602F4D5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1168"/>
                <a:ext cx="410" cy="342"/>
              </a:xfrm>
              <a:prstGeom prst="callout2">
                <a:avLst>
                  <a:gd name="adj1" fmla="val 16630"/>
                  <a:gd name="adj2" fmla="val -9269"/>
                  <a:gd name="adj3" fmla="val 16630"/>
                  <a:gd name="adj4" fmla="val -17759"/>
                  <a:gd name="adj5" fmla="val 300000"/>
                  <a:gd name="adj6" fmla="val -223167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76782" tIns="38392" rIns="76782" bIns="38392"/>
              <a:lstStyle/>
              <a:p>
                <a:pPr eaLnBrk="1" hangingPunct="1">
                  <a:defRPr/>
                </a:pPr>
                <a:r>
                  <a:rPr lang="en-US" sz="28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chemeClr val="bg2"/>
                      </a:outerShdw>
                    </a:effectLst>
                  </a:rPr>
                  <a:t>Sin</a:t>
                </a:r>
              </a:p>
            </p:txBody>
          </p:sp>
          <p:sp>
            <p:nvSpPr>
              <p:cNvPr id="14348" name="_s10250">
                <a:extLst>
                  <a:ext uri="{FF2B5EF4-FFF2-40B4-BE49-F238E27FC236}">
                    <a16:creationId xmlns:a16="http://schemas.microsoft.com/office/drawing/2014/main" id="{E14C83DB-13F5-441C-926E-1D5BFB880F88}"/>
                  </a:ext>
                </a:extLst>
              </p:cNvPr>
              <p:cNvSpPr>
                <a:spLocks noChangeArrowheads="1" noTextEdit="1"/>
              </p:cNvSpPr>
              <p:nvPr/>
            </p:nvSpPr>
            <p:spPr bwMode="auto">
              <a:xfrm>
                <a:off x="2285" y="1938"/>
                <a:ext cx="513" cy="5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" name="_s10251">
                <a:extLst>
                  <a:ext uri="{FF2B5EF4-FFF2-40B4-BE49-F238E27FC236}">
                    <a16:creationId xmlns:a16="http://schemas.microsoft.com/office/drawing/2014/main" id="{D0E517EF-FE42-428D-9927-57C266E5BA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826"/>
                <a:ext cx="410" cy="342"/>
              </a:xfrm>
              <a:prstGeom prst="callout2">
                <a:avLst>
                  <a:gd name="adj1" fmla="val 16667"/>
                  <a:gd name="adj2" fmla="val -9269"/>
                  <a:gd name="adj3" fmla="val 16667"/>
                  <a:gd name="adj4" fmla="val -17569"/>
                  <a:gd name="adj5" fmla="val 400000"/>
                  <a:gd name="adj6" fmla="val -316796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76782" tIns="38392" rIns="76782" bIns="38392"/>
              <a:lstStyle/>
              <a:p>
                <a:pPr eaLnBrk="1" hangingPunct="1">
                  <a:defRPr/>
                </a:pPr>
                <a:r>
                  <a:rPr lang="en-US" sz="2800" b="1" dirty="0">
                    <a:solidFill>
                      <a:srgbClr val="FA0C0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God’s Will</a:t>
                </a:r>
              </a:p>
            </p:txBody>
          </p:sp>
        </p:grpSp>
        <p:cxnSp>
          <p:nvCxnSpPr>
            <p:cNvPr id="14341" name="Straight Arrow Connector 5">
              <a:extLst>
                <a:ext uri="{FF2B5EF4-FFF2-40B4-BE49-F238E27FC236}">
                  <a16:creationId xmlns:a16="http://schemas.microsoft.com/office/drawing/2014/main" id="{EF8A1B27-6BD7-44E5-B8F2-8FFE08C5207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72000" y="1685925"/>
              <a:ext cx="1076326" cy="1152525"/>
            </a:xfrm>
            <a:prstGeom prst="straightConnector1">
              <a:avLst/>
            </a:prstGeom>
            <a:noFill/>
            <a:ln w="12700" cap="sq" algn="ctr">
              <a:solidFill>
                <a:schemeClr val="bg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2" name="Straight Arrow Connector 20">
              <a:extLst>
                <a:ext uri="{FF2B5EF4-FFF2-40B4-BE49-F238E27FC236}">
                  <a16:creationId xmlns:a16="http://schemas.microsoft.com/office/drawing/2014/main" id="{D745419A-9F22-41CB-A5CD-EB8F5E89AB0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330328" y="2123401"/>
              <a:ext cx="622798" cy="715049"/>
            </a:xfrm>
            <a:prstGeom prst="straightConnector1">
              <a:avLst/>
            </a:prstGeom>
            <a:noFill/>
            <a:ln w="12700" cap="sq" algn="ctr">
              <a:solidFill>
                <a:schemeClr val="bg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3" name="Straight Arrow Connector 22">
              <a:extLst>
                <a:ext uri="{FF2B5EF4-FFF2-40B4-BE49-F238E27FC236}">
                  <a16:creationId xmlns:a16="http://schemas.microsoft.com/office/drawing/2014/main" id="{C4B6C102-7856-4FF0-B9FF-54B2E659BC4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74723" y="2546013"/>
              <a:ext cx="241605" cy="273633"/>
            </a:xfrm>
            <a:prstGeom prst="straightConnector1">
              <a:avLst/>
            </a:prstGeom>
            <a:noFill/>
            <a:ln w="12700" cap="sq" algn="ctr">
              <a:solidFill>
                <a:schemeClr val="bg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B450C-9D45-4FE9-8401-CB4128E09521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Sin - </a:t>
            </a:r>
            <a:r>
              <a:rPr lang="en-US" i="1" dirty="0"/>
              <a:t>Hamartia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47466-BBB5-47F1-9DD6-36B1CCBCB0C0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0" y="676275"/>
            <a:ext cx="9144000" cy="2317750"/>
          </a:xfrm>
          <a:ln w="12700"/>
        </p:spPr>
        <p:txBody>
          <a:bodyPr lIns="91440" tIns="45720" rIns="91440" bIns="45720"/>
          <a:lstStyle/>
          <a:p>
            <a:pPr marL="466725" indent="-466725" algn="l">
              <a:buFont typeface="Wingdings" pitchFamily="2" charset="2"/>
              <a:buChar char="n"/>
              <a:defRPr/>
            </a:pPr>
            <a:r>
              <a:rPr lang="en-US" dirty="0"/>
              <a:t>Sin is anything that causes us to miss the target of God’s will for our lives.</a:t>
            </a:r>
          </a:p>
          <a:p>
            <a:pPr marL="466725" indent="-466725" algn="l">
              <a:buFont typeface="Wingdings" pitchFamily="2" charset="2"/>
              <a:buChar char="n"/>
              <a:defRPr/>
            </a:pPr>
            <a:r>
              <a:rPr lang="en-US" dirty="0"/>
              <a:t>Sin is anything that separates us from the love of God &amp; the love of our neighbor.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B450C-9D45-4FE9-8401-CB4128E09521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2 Primary Types of OTG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47466-BBB5-47F1-9DD6-36B1CCBCB0C0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0" y="676275"/>
            <a:ext cx="9144000" cy="2317750"/>
          </a:xfrm>
          <a:ln w="12700"/>
        </p:spPr>
        <p:txBody>
          <a:bodyPr lIns="91440" tIns="45720" rIns="91440" bIns="45720"/>
          <a:lstStyle/>
          <a:p>
            <a:pPr marL="404813" indent="-404813" algn="l">
              <a:buFont typeface="Wingdings" pitchFamily="2" charset="2"/>
              <a:buChar char="n"/>
              <a:defRPr/>
            </a:pPr>
            <a:r>
              <a:rPr lang="en-US" dirty="0"/>
              <a:t>Those that hinder our relationship with</a:t>
            </a:r>
          </a:p>
          <a:p>
            <a:pPr lvl="1">
              <a:defRPr/>
            </a:pPr>
            <a:r>
              <a:rPr lang="en-US" dirty="0"/>
              <a:t>God</a:t>
            </a:r>
          </a:p>
          <a:p>
            <a:pPr lvl="1">
              <a:defRPr/>
            </a:pPr>
            <a:r>
              <a:rPr lang="en-US" dirty="0"/>
              <a:t>other people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</TotalTime>
  <Words>302</Words>
  <Application>Microsoft Office PowerPoint</Application>
  <PresentationFormat>On-screen Show (4:3)</PresentationFormat>
  <Paragraphs>88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Wingdings</vt:lpstr>
      <vt:lpstr>Blue Diagonal</vt:lpstr>
      <vt:lpstr>Default Design</vt:lpstr>
      <vt:lpstr>Holy Spirit, Thou Art Welcome</vt:lpstr>
      <vt:lpstr>PowerPoint Presentation</vt:lpstr>
      <vt:lpstr>Obstacles to Grace</vt:lpstr>
      <vt:lpstr>PowerPoint Presentation</vt:lpstr>
      <vt:lpstr>Sin</vt:lpstr>
      <vt:lpstr>Sin</vt:lpstr>
      <vt:lpstr>Sin - Hamartia</vt:lpstr>
      <vt:lpstr>Sin - Hamartia</vt:lpstr>
      <vt:lpstr>2 Primary Types of OTG</vt:lpstr>
      <vt:lpstr>Obstacles to Grace</vt:lpstr>
      <vt:lpstr>Obstacles to Grace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147</cp:revision>
  <cp:lastPrinted>1601-01-01T00:00:00Z</cp:lastPrinted>
  <dcterms:created xsi:type="dcterms:W3CDTF">2002-09-23T01:58:48Z</dcterms:created>
  <dcterms:modified xsi:type="dcterms:W3CDTF">2018-05-26T21:06:47Z</dcterms:modified>
</cp:coreProperties>
</file>