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3.xml" ContentType="application/vnd.openxmlformats-officedocument.presentationml.slideMaster+xml"/>
  <Override PartName="/ppt/theme/theme14.xml" ContentType="application/vnd.openxmlformats-officedocument.them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814" r:id="rId3"/>
    <p:sldMasterId id="2147483816" r:id="rId4"/>
    <p:sldMasterId id="2147483818" r:id="rId5"/>
    <p:sldMasterId id="2147483820" r:id="rId6"/>
    <p:sldMasterId id="2147483822" r:id="rId7"/>
    <p:sldMasterId id="2147483824" r:id="rId8"/>
    <p:sldMasterId id="2147483826" r:id="rId9"/>
    <p:sldMasterId id="2147483828" r:id="rId10"/>
    <p:sldMasterId id="2147483830" r:id="rId11"/>
    <p:sldMasterId id="2147483832" r:id="rId12"/>
    <p:sldMasterId id="2147483834" r:id="rId13"/>
  </p:sldMasterIdLst>
  <p:notesMasterIdLst>
    <p:notesMasterId r:id="rId38"/>
  </p:notesMasterIdLst>
  <p:sldIdLst>
    <p:sldId id="299" r:id="rId14"/>
    <p:sldId id="256" r:id="rId15"/>
    <p:sldId id="298" r:id="rId16"/>
    <p:sldId id="304" r:id="rId17"/>
    <p:sldId id="306" r:id="rId18"/>
    <p:sldId id="312" r:id="rId19"/>
    <p:sldId id="307" r:id="rId20"/>
    <p:sldId id="311" r:id="rId21"/>
    <p:sldId id="310" r:id="rId22"/>
    <p:sldId id="292" r:id="rId23"/>
    <p:sldId id="309" r:id="rId24"/>
    <p:sldId id="303" r:id="rId25"/>
    <p:sldId id="265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657" autoAdjust="0"/>
  </p:normalViewPr>
  <p:slideViewPr>
    <p:cSldViewPr>
      <p:cViewPr varScale="1">
        <p:scale>
          <a:sx n="61" d="100"/>
          <a:sy n="61" d="100"/>
        </p:scale>
        <p:origin x="-47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xmlns="" id="{BF3CA3BC-0A8A-4282-8F44-C133C568F20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xmlns="" id="{E63515C8-2D20-433F-B93F-5A54E041F99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xmlns="" id="{AABEC10A-2D1D-4C91-963E-936EF98E9E6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xmlns="" id="{E98FC622-B50D-446C-8708-48D2C739875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xmlns="" id="{96202609-868A-4283-8731-7B8FC173572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xmlns="" id="{DDD0D789-1219-4228-8EA9-58A7078A71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198414-379D-4EC9-8C3A-FD03A32A37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xmlns="" id="{CFB7FE1B-4B25-43EE-A6D3-09C69E1941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56B1B7E-D636-44B6-8CC0-BEF4A25C1088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xmlns="" id="{77E98DA1-49A7-4E25-8F63-D64A970915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xmlns="" id="{A8A0EE59-07F2-47ED-ADC2-042824FA2A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35308C-8429-4812-A935-FF455D1C5076}" type="slidenum">
              <a:rPr lang="en-US">
                <a:solidFill>
                  <a:srgbClr val="000000"/>
                </a:solidFill>
              </a:rPr>
              <a:pPr/>
              <a:t>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0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963C65-B5ED-46CA-B2A0-B118998E732D}" type="slidenum">
              <a:rPr lang="en-US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0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67D6D1-D0F6-473B-8EFD-DF983246475D}" type="slidenum">
              <a:rPr lang="en-US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0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9E0E91-E55F-4AA5-A09B-B40048E9493D}" type="slidenum">
              <a:rPr lang="en-US">
                <a:solidFill>
                  <a:srgbClr val="000000"/>
                </a:solidFill>
              </a:rPr>
              <a:pPr/>
              <a:t>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0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xmlns="" id="{BACFDB30-4ACE-43F7-8FA7-342CDA2001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B1645BB-E411-443B-8F59-71D0D78CA267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xmlns="" id="{6ED447AA-4800-430F-8C05-7BFF81B53A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xmlns="" id="{8CCC6310-A87C-481A-A368-D0D4FB281B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4501C8-454E-4392-B6FA-F9C91D3D4285}" type="slidenum">
              <a:rPr lang="en-US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19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DB907-15E5-4A88-8B02-11AAF64456EF}" type="slidenum">
              <a:rPr lang="en-US">
                <a:solidFill>
                  <a:srgbClr val="000000"/>
                </a:solidFill>
              </a:rPr>
              <a:pPr/>
              <a:t>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54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EA99C0-AB06-486A-AC1D-CA94C3B21782}" type="slidenum">
              <a:rPr lang="en-US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56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7DD80-2113-4BD6-A4E5-45304065A74D}" type="slidenum">
              <a:rPr lang="en-US">
                <a:solidFill>
                  <a:srgbClr val="000000"/>
                </a:solidFill>
              </a:rPr>
              <a:pPr/>
              <a:t>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658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53F01C-A4C5-4EAF-BDAE-D0026B11CBF7}" type="slidenum">
              <a:rPr lang="en-US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64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A68B7-3277-43EC-AD6E-29B1FF3C3A11}" type="slidenum">
              <a:rPr lang="en-US">
                <a:solidFill>
                  <a:srgbClr val="000000"/>
                </a:solidFill>
              </a:rPr>
              <a:pPr/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9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69A73E-440B-45AA-BD28-94DA813562BF}" type="slidenum">
              <a:rPr lang="en-US">
                <a:solidFill>
                  <a:srgbClr val="000000"/>
                </a:solidFill>
              </a:rPr>
              <a:pPr/>
              <a:t>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0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ew-arkemmaus.org/index.html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al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C7C6CF55-B53D-4C72-9E33-280A21397DE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xmlns="" id="{E392C87E-947C-4AB9-8E09-149E93942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xmlns="" id="{B2E1D542-00CC-418F-9822-61814DA86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C2A2B2D1-5731-4108-B51A-FB7981ECF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24A0F18E-647E-4813-93E2-BC148C9B1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" name="Picture 6" descr="new-arklogo">
            <a:hlinkClick r:id="rId2"/>
            <a:extLst>
              <a:ext uri="{FF2B5EF4-FFF2-40B4-BE49-F238E27FC236}">
                <a16:creationId xmlns:a16="http://schemas.microsoft.com/office/drawing/2014/main" xmlns="" id="{C2BFF429-527C-4FE3-9AFA-FF3D93C5A9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813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00200"/>
            <a:ext cx="9144000" cy="2057400"/>
          </a:xfrm>
        </p:spPr>
        <p:txBody>
          <a:bodyPr/>
          <a:lstStyle>
            <a:lvl1pPr>
              <a:defRPr sz="7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4191000"/>
            <a:ext cx="7848600" cy="9144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r">
              <a:buFont typeface="Wingdings" pitchFamily="2" charset="2"/>
              <a:buNone/>
              <a:defRPr sz="4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99594330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3715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l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DF2FF7C9-E79E-4BB6-BE60-F68A47117653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xmlns="" id="{04C3EFED-52FA-4C6B-B11F-2DC0AA601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xmlns="" id="{DDD10080-2813-461B-A3E7-4BA13530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8B2E6C3A-FE10-4284-8805-42D5FE98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CCED6508-5D35-4EE3-9715-5DD74F9D2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990600"/>
            <a:ext cx="85344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377275661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04813" indent="-404813">
              <a:spcBef>
                <a:spcPts val="400"/>
              </a:spcBef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5508951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1963" indent="-461963">
              <a:spcBef>
                <a:spcPts val="400"/>
              </a:spcBef>
              <a:buFont typeface="+mj-lt"/>
              <a:buAutoNum type="arabicPeriod"/>
              <a:defRPr/>
            </a:lvl1pPr>
            <a:lvl2pPr>
              <a:spcBef>
                <a:spcPts val="400"/>
              </a:spcBef>
              <a:defRPr/>
            </a:lvl2pPr>
            <a:lvl3pPr>
              <a:spcBef>
                <a:spcPts val="400"/>
              </a:spcBef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4532379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 marL="801688" indent="-401638"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4454525"/>
          </a:xfrm>
        </p:spPr>
        <p:txBody>
          <a:bodyPr/>
          <a:lstStyle>
            <a:lvl1pPr>
              <a:spcBef>
                <a:spcPts val="400"/>
              </a:spcBef>
              <a:defRPr sz="3600"/>
            </a:lvl1pPr>
            <a:lvl2pPr>
              <a:spcBef>
                <a:spcPts val="400"/>
              </a:spcBef>
              <a:defRPr sz="3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59092134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226554265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1729031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 Colores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xmlns="" id="{066AA75C-1B2E-4DB5-BC9D-3F5C93541C4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xmlns="" id="{02FB7392-B7FB-42CE-8BD7-167082FD7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xmlns="" id="{94E287E4-BFBF-4D97-8B74-D83058AA9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="" id="{2475EBF4-DCFD-4A44-B53A-7E1637A9C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C2465F93-FFC1-4B94-A30A-C2BE36C51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840469A-C222-4441-99A4-AC90C30FA9A9}"/>
              </a:ext>
            </a:extLst>
          </p:cNvPr>
          <p:cNvSpPr txBox="1"/>
          <p:nvPr userDrawn="1"/>
        </p:nvSpPr>
        <p:spPr>
          <a:xfrm>
            <a:off x="0" y="251460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b="1" i="1" dirty="0">
                <a:solidFill>
                  <a:srgbClr val="FFFF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De Colores!</a:t>
            </a:r>
          </a:p>
        </p:txBody>
      </p:sp>
    </p:spTree>
    <p:extLst>
      <p:ext uri="{BB962C8B-B14F-4D97-AF65-F5344CB8AC3E}">
        <p14:creationId xmlns:p14="http://schemas.microsoft.com/office/powerpoint/2010/main" xmlns="" val="41321673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g Ly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990600"/>
            <a:ext cx="9144000" cy="50292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 sz="3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xmlns="" id="{3D74FF79-CF35-4E70-88DB-E459E714E0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172200"/>
            <a:ext cx="9144000" cy="533400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Replace with song 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605434042"/>
      </p:ext>
    </p:extLst>
  </p:cSld>
  <p:clrMapOvr>
    <a:masterClrMapping/>
  </p:clrMapOvr>
  <p:transition/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0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5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xmlns="" id="{C72ED31A-7B9B-4459-BB55-43196998CD8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xmlns="" id="{BD1063E8-DBB0-44F2-97F7-3B535ABEA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xmlns="" id="{B514DC11-0FD5-4C38-8DE4-E765A2377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xmlns="" id="{A6C48CFC-4A19-4379-95AB-0482FE47E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xmlns="" id="{3917A686-5DBF-461D-8B56-7547DE7E7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id="{F570AEBC-D95C-413C-95B9-DD80426FD9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xmlns="" id="{5BD277C9-0861-4565-AE6B-F1EBC07511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12" r:id="rId8"/>
    <p:sldLayoutId id="2147483813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04813" indent="-404813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4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01688" indent="-401638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Char char="–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339725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5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5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7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5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7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8D2E17-B293-4EDA-8CBF-FF3756E3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38A0B08-41C5-43CE-A0BE-A0B8D207FDE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Holy Spirit, Thou art welcome in this place;</a:t>
            </a:r>
          </a:p>
          <a:p>
            <a:pPr>
              <a:defRPr/>
            </a:pPr>
            <a:r>
              <a:rPr lang="en-US" dirty="0"/>
              <a:t>Holy Spirit, Thou art welcome in this place.</a:t>
            </a:r>
          </a:p>
          <a:p>
            <a:pPr>
              <a:defRPr/>
            </a:pPr>
            <a:r>
              <a:rPr lang="en-US" dirty="0"/>
              <a:t>Omnipotent Father of mercy and grace, </a:t>
            </a:r>
          </a:p>
          <a:p>
            <a:pPr>
              <a:defRPr/>
            </a:pPr>
            <a:r>
              <a:rPr lang="en-US" dirty="0"/>
              <a:t>Thou art welcome in this place.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6763B35-A582-4AB9-A223-709BC9D2DA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- CCLI#11082353</a:t>
            </a:r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20D96B-DD36-403D-87E4-8739A184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How do we grow in</a:t>
            </a:r>
            <a:br>
              <a:rPr lang="en-US" dirty="0"/>
            </a:br>
            <a:r>
              <a:rPr lang="en-US" dirty="0"/>
              <a:t>sanctifying grace?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2B7351E-907F-4C3A-AFBF-368547064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Arial" charset="0"/>
              </a:rPr>
              <a:t>Growth in grace is a natural process</a:t>
            </a:r>
          </a:p>
          <a:p>
            <a:pPr marL="457200" indent="-457200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We open our hearts to receive grace as a free gift from God</a:t>
            </a:r>
          </a:p>
          <a:p>
            <a:pPr marL="457200" indent="-457200">
              <a:spcBef>
                <a:spcPct val="10000"/>
              </a:spcBef>
              <a:defRPr/>
            </a:pPr>
            <a:r>
              <a:rPr lang="en-US" dirty="0">
                <a:cs typeface="Arial" charset="0"/>
              </a:rPr>
              <a:t>We share grace in the body of Christ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3402537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>
            <a:extLst>
              <a:ext uri="{FF2B5EF4-FFF2-40B4-BE49-F238E27FC236}">
                <a16:creationId xmlns:a16="http://schemas.microsoft.com/office/drawing/2014/main" xmlns="" id="{87B06550-ABFC-4C08-BC0E-8B2B18816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/>
              <a:t>I Love You Song</a:t>
            </a:r>
          </a:p>
        </p:txBody>
      </p:sp>
      <p:sp>
        <p:nvSpPr>
          <p:cNvPr id="141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648200"/>
          </a:xfrm>
        </p:spPr>
        <p:txBody>
          <a:bodyPr/>
          <a:lstStyle/>
          <a:p>
            <a:r>
              <a:rPr lang="en-US"/>
              <a:t>Children, all my children</a:t>
            </a:r>
          </a:p>
          <a:p>
            <a:r>
              <a:rPr lang="en-US"/>
              <a:t>All my children, I’m talking to you</a:t>
            </a:r>
          </a:p>
          <a:p>
            <a:r>
              <a:rPr lang="en-US"/>
              <a:t>( you – you – you – you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>
                <a:cs typeface="Arial" charset="0"/>
              </a:rPr>
              <a:t>I love you –</a:t>
            </a:r>
          </a:p>
          <a:p>
            <a:r>
              <a:rPr lang="en-US">
                <a:cs typeface="Arial" charset="0"/>
              </a:rPr>
              <a:t>won’t you love Me, too?</a:t>
            </a:r>
          </a:p>
          <a:p>
            <a:r>
              <a:rPr lang="en-US">
                <a:cs typeface="Arial" charset="0"/>
              </a:rPr>
              <a:t>Together,</a:t>
            </a:r>
          </a:p>
          <a:p>
            <a:r>
              <a:rPr lang="en-US">
                <a:cs typeface="Arial" charset="0"/>
              </a:rPr>
              <a:t>we can change the world –</a:t>
            </a:r>
          </a:p>
          <a:p>
            <a:r>
              <a:rPr lang="en-US">
                <a:cs typeface="Arial" charset="0"/>
              </a:rPr>
              <a:t>change the world.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8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>
                <a:cs typeface="Arial" charset="0"/>
              </a:rPr>
              <a:t>&lt;First name&gt;, &lt;Full name&gt;</a:t>
            </a:r>
          </a:p>
          <a:p>
            <a:r>
              <a:rPr lang="en-US">
                <a:cs typeface="Arial" charset="0"/>
              </a:rPr>
              <a:t>&lt;Full name&gt;, we’re talking to you</a:t>
            </a:r>
          </a:p>
          <a:p>
            <a:r>
              <a:rPr lang="en-US">
                <a:cs typeface="Arial" charset="0"/>
              </a:rPr>
              <a:t>( you – you – you – you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>
                <a:cs typeface="Arial" charset="0"/>
              </a:rPr>
              <a:t>We love you – </a:t>
            </a:r>
          </a:p>
          <a:p>
            <a:r>
              <a:rPr lang="en-US">
                <a:cs typeface="Arial" charset="0"/>
              </a:rPr>
              <a:t>won’t you love us, too?</a:t>
            </a:r>
          </a:p>
          <a:p>
            <a:r>
              <a:rPr lang="en-US">
                <a:cs typeface="Arial" charset="0"/>
              </a:rPr>
              <a:t>Together,</a:t>
            </a:r>
          </a:p>
          <a:p>
            <a:r>
              <a:rPr lang="en-US">
                <a:cs typeface="Arial" charset="0"/>
              </a:rPr>
              <a:t>we can change the world –</a:t>
            </a:r>
          </a:p>
          <a:p>
            <a:r>
              <a:rPr lang="en-US">
                <a:cs typeface="Arial" charset="0"/>
              </a:rPr>
              <a:t>change the world.</a:t>
            </a: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 sz="160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sz="160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</a:rPr>
              <a:t>Norman L. Band © 1986 Band Ministries Inc. - CCLI#11082353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/>
              <a:t>Friend of God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6482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Who am I that You are</a:t>
            </a:r>
          </a:p>
          <a:p>
            <a:r>
              <a:rPr lang="en-US">
                <a:cs typeface="Times New Roman" pitchFamily="18" charset="0"/>
              </a:rPr>
              <a:t>mindful of me,</a:t>
            </a:r>
          </a:p>
          <a:p>
            <a:r>
              <a:rPr lang="en-US">
                <a:cs typeface="Times New Roman" pitchFamily="18" charset="0"/>
              </a:rPr>
              <a:t>that You hear me when I call?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Is it true that You are</a:t>
            </a:r>
          </a:p>
          <a:p>
            <a:r>
              <a:rPr lang="en-US">
                <a:cs typeface="Times New Roman" pitchFamily="18" charset="0"/>
              </a:rPr>
              <a:t>thinking of me?</a:t>
            </a:r>
          </a:p>
          <a:p>
            <a:r>
              <a:rPr lang="en-US">
                <a:cs typeface="Times New Roman" pitchFamily="18" charset="0"/>
              </a:rPr>
              <a:t>How You love me, It’s amazing,</a:t>
            </a:r>
          </a:p>
          <a:p>
            <a:r>
              <a:rPr lang="en-US">
                <a:cs typeface="Times New Roman" pitchFamily="18" charset="0"/>
              </a:rPr>
              <a:t>it’s amazing, It’s amazing.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7">
            <a:extLst>
              <a:ext uri="{FF2B5EF4-FFF2-40B4-BE49-F238E27FC236}">
                <a16:creationId xmlns:a16="http://schemas.microsoft.com/office/drawing/2014/main" xmlns="" id="{A515F0A0-AD57-4877-B469-1CF63631E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How You love me –</a:t>
            </a:r>
          </a:p>
          <a:p>
            <a:r>
              <a:rPr lang="en-US">
                <a:cs typeface="Times New Roman" pitchFamily="18" charset="0"/>
              </a:rPr>
              <a:t>it’s amazing,</a:t>
            </a:r>
          </a:p>
          <a:p>
            <a:r>
              <a:rPr lang="en-US">
                <a:cs typeface="Times New Roman" pitchFamily="18" charset="0"/>
              </a:rPr>
              <a:t>it’s amazing,</a:t>
            </a:r>
          </a:p>
          <a:p>
            <a:r>
              <a:rPr lang="en-US">
                <a:cs typeface="Times New Roman" pitchFamily="18" charset="0"/>
              </a:rPr>
              <a:t>it’s amazing.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  <a:noFill/>
          <a:ln/>
        </p:spPr>
        <p:txBody>
          <a:bodyPr lIns="92075" tIns="46038" rIns="92075" bIns="46038"/>
          <a:lstStyle/>
          <a:p>
            <a:r>
              <a:rPr lang="en-US">
                <a:cs typeface="Times New Roman" pitchFamily="18" charset="0"/>
              </a:rPr>
              <a:t>I am a friend of God;</a:t>
            </a:r>
          </a:p>
          <a:p>
            <a:r>
              <a:rPr lang="en-US">
                <a:cs typeface="Times New Roman" pitchFamily="18" charset="0"/>
              </a:rPr>
              <a:t>I am a friend of God;</a:t>
            </a:r>
          </a:p>
          <a:p>
            <a:r>
              <a:rPr lang="en-US">
                <a:cs typeface="Times New Roman" pitchFamily="18" charset="0"/>
              </a:rPr>
              <a:t>I am a friend of God –</a:t>
            </a:r>
          </a:p>
          <a:p>
            <a:r>
              <a:rPr lang="en-US">
                <a:cs typeface="Times New Roman" pitchFamily="18" charset="0"/>
              </a:rPr>
              <a:t>He calls me friend.</a:t>
            </a:r>
          </a:p>
          <a:p>
            <a:r>
              <a:rPr lang="en-US" i="1">
                <a:cs typeface="Times New Roman" pitchFamily="18" charset="0"/>
              </a:rPr>
              <a:t>(repeat)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  <a:noFill/>
          <a:ln/>
        </p:spPr>
        <p:txBody>
          <a:bodyPr lIns="92075" tIns="46038" rIns="92075" bIns="46038"/>
          <a:lstStyle/>
          <a:p>
            <a:r>
              <a:rPr lang="en-US">
                <a:cs typeface="Times New Roman" pitchFamily="18" charset="0"/>
              </a:rPr>
              <a:t>God Almighty,</a:t>
            </a:r>
          </a:p>
          <a:p>
            <a:r>
              <a:rPr lang="en-US">
                <a:cs typeface="Times New Roman" pitchFamily="18" charset="0"/>
              </a:rPr>
              <a:t>Lord of glory,</a:t>
            </a:r>
          </a:p>
          <a:p>
            <a:r>
              <a:rPr lang="en-US">
                <a:cs typeface="Times New Roman" pitchFamily="18" charset="0"/>
              </a:rPr>
              <a:t>You have called me friend.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  <a:noFill/>
          <a:ln/>
        </p:spPr>
        <p:txBody>
          <a:bodyPr lIns="92075" tIns="46038" rIns="92075" bIns="46038"/>
          <a:lstStyle/>
          <a:p>
            <a:r>
              <a:rPr lang="en-US">
                <a:cs typeface="Times New Roman" pitchFamily="18" charset="0"/>
              </a:rPr>
              <a:t>I am a friend of God;</a:t>
            </a:r>
          </a:p>
          <a:p>
            <a:r>
              <a:rPr lang="en-US">
                <a:cs typeface="Times New Roman" pitchFamily="18" charset="0"/>
              </a:rPr>
              <a:t>I am a friend of God;</a:t>
            </a:r>
          </a:p>
          <a:p>
            <a:r>
              <a:rPr lang="en-US">
                <a:cs typeface="Times New Roman" pitchFamily="18" charset="0"/>
              </a:rPr>
              <a:t>I am a friend of God –</a:t>
            </a:r>
          </a:p>
          <a:p>
            <a:r>
              <a:rPr lang="en-US">
                <a:cs typeface="Times New Roman" pitchFamily="18" charset="0"/>
              </a:rPr>
              <a:t>He calls me friend.</a:t>
            </a:r>
          </a:p>
          <a:p>
            <a:r>
              <a:rPr lang="en-US" i="1">
                <a:cs typeface="Times New Roman" pitchFamily="18" charset="0"/>
              </a:rPr>
              <a:t>(repeat)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  <a:noFill/>
          <a:ln/>
        </p:spPr>
        <p:txBody>
          <a:bodyPr lIns="92075" tIns="46038" rIns="92075" bIns="46038"/>
          <a:lstStyle/>
          <a:p>
            <a:r>
              <a:rPr lang="en-US">
                <a:cs typeface="Times New Roman" pitchFamily="18" charset="0"/>
              </a:rPr>
              <a:t>You call me friend.</a:t>
            </a:r>
          </a:p>
          <a:p>
            <a:r>
              <a:rPr lang="en-US" i="1">
                <a:cs typeface="Times New Roman" pitchFamily="18" charset="0"/>
              </a:rPr>
              <a:t> (repeat)</a:t>
            </a:r>
          </a:p>
          <a:p>
            <a:endParaRPr lang="en-US" i="1">
              <a:cs typeface="Times New Roman" pitchFamily="18" charset="0"/>
            </a:endParaRPr>
          </a:p>
          <a:p>
            <a:endParaRPr lang="en-US" i="1">
              <a:cs typeface="Times New Roman" pitchFamily="18" charset="0"/>
            </a:endParaRPr>
          </a:p>
          <a:p>
            <a:endParaRPr lang="en-US" i="1">
              <a:cs typeface="Times New Roman" pitchFamily="18" charset="0"/>
            </a:endParaRPr>
          </a:p>
          <a:p>
            <a:endParaRPr lang="en-US" i="1">
              <a:cs typeface="Times New Roman" pitchFamily="18" charset="0"/>
            </a:endParaRPr>
          </a:p>
          <a:p>
            <a:endParaRPr lang="en-US" i="1">
              <a:cs typeface="Times New Roman" pitchFamily="18" charset="0"/>
            </a:endParaRPr>
          </a:p>
          <a:p>
            <a:endParaRPr lang="en-US" sz="160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sz="160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</a:rPr>
              <a:t>Israel Houghton &amp; Michael Gungor © 2003 Integrity’s Praise! Music - CCLI#11082353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758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A56DD1CF-9BE9-4BCB-A3EB-2D6F5632B2FF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Sanctifying Grace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7C1F1F18-342D-445B-951A-B922CA5FFC4A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3581400" y="4191000"/>
            <a:ext cx="4572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Scott Campbell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1A2E0D-6753-4EE3-9052-A982DA734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All grace is God’s grace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ED262ED-ABD9-449C-91FA-31B45AC9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219200"/>
            <a:ext cx="6324600" cy="44545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Prevenient grace</a:t>
            </a:r>
          </a:p>
          <a:p>
            <a:pPr eaLnBrk="1" hangingPunct="1">
              <a:defRPr/>
            </a:pPr>
            <a:r>
              <a:rPr lang="en-US" dirty="0"/>
              <a:t>Justifying grace</a:t>
            </a:r>
          </a:p>
          <a:p>
            <a:pPr eaLnBrk="1" hangingPunct="1">
              <a:defRPr/>
            </a:pPr>
            <a:r>
              <a:rPr lang="en-US" dirty="0"/>
              <a:t>Means of grace</a:t>
            </a:r>
          </a:p>
          <a:p>
            <a:pPr eaLnBrk="1" hangingPunct="1">
              <a:defRPr/>
            </a:pPr>
            <a:r>
              <a:rPr lang="en-US" dirty="0"/>
              <a:t>Obstacles to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6B0518-70CB-4C4A-AAFB-D8A27A559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Sanctifying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02199333-E318-44B4-B7AE-0983875EAF92}"/>
              </a:ext>
            </a:extLst>
          </p:cNvPr>
          <p:cNvSpPr txBox="1">
            <a:spLocks/>
          </p:cNvSpPr>
          <p:nvPr/>
        </p:nvSpPr>
        <p:spPr bwMode="auto">
          <a:xfrm>
            <a:off x="533400" y="1219200"/>
            <a:ext cx="8153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04813" indent="-404813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801688" indent="-40163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1413" indent="-339725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Times New Roman" panose="02020603050405020304" pitchFamily="18" charset="0"/>
              <a:buChar char="■"/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lvl="0" eaLnBrk="1" hangingPunct="1">
              <a:buClr>
                <a:srgbClr val="FFFF00"/>
              </a:buClr>
              <a:defRPr/>
            </a:pPr>
            <a:r>
              <a:rPr lang="en-US" kern="0" dirty="0">
                <a:solidFill>
                  <a:srgbClr val="FFFFFF"/>
                </a:solidFill>
                <a:cs typeface="Times New Roman" pitchFamily="18" charset="0"/>
              </a:rPr>
              <a:t>the dynamic power of the Holy Spirit working in and through you</a:t>
            </a:r>
          </a:p>
          <a:p>
            <a:pPr lvl="0" eaLnBrk="1" hangingPunct="1">
              <a:buClr>
                <a:srgbClr val="FFFF00"/>
              </a:buClr>
              <a:defRPr/>
            </a:pPr>
            <a:r>
              <a:rPr lang="en-US" kern="0" dirty="0">
                <a:solidFill>
                  <a:srgbClr val="FFFFFF"/>
                </a:solidFill>
                <a:cs typeface="Times New Roman" pitchFamily="18" charset="0"/>
              </a:rPr>
              <a:t>a process</a:t>
            </a:r>
          </a:p>
          <a:p>
            <a:pPr lvl="0" eaLnBrk="1" hangingPunct="1">
              <a:buClr>
                <a:srgbClr val="FFFF00"/>
              </a:buClr>
              <a:defRPr/>
            </a:pPr>
            <a:r>
              <a:rPr lang="en-US" kern="0" dirty="0">
                <a:solidFill>
                  <a:srgbClr val="FFFFFF"/>
                </a:solidFill>
                <a:cs typeface="Times New Roman" pitchFamily="18" charset="0"/>
              </a:rPr>
              <a:t>God loves you too much to keep you the same!</a:t>
            </a:r>
            <a:endParaRPr lang="en-US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6994770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773403-4CB2-423E-A39F-AE787E4BB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Sanctifying grace makes us</a:t>
            </a:r>
            <a:br>
              <a:rPr lang="en-US" dirty="0"/>
            </a:br>
            <a:r>
              <a:rPr lang="en-US" dirty="0"/>
              <a:t>RIPE for glory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64D4DE0-305B-4EB5-8779-55847FBB8379}"/>
              </a:ext>
            </a:extLst>
          </p:cNvPr>
          <p:cNvSpPr txBox="1">
            <a:spLocks noChangeArrowheads="1"/>
          </p:cNvSpPr>
          <p:nvPr/>
        </p:nvSpPr>
        <p:spPr>
          <a:xfrm>
            <a:off x="3810000" y="1600200"/>
            <a:ext cx="1143000" cy="3276600"/>
          </a:xfrm>
          <a:prstGeom prst="rect">
            <a:avLst/>
          </a:prstGeom>
        </p:spPr>
        <p:txBody>
          <a:bodyPr/>
          <a:lstStyle/>
          <a:p>
            <a:pPr marL="404813" indent="-404813" eaLnBrk="0" hangingPunct="0">
              <a:spcBef>
                <a:spcPts val="12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R</a:t>
            </a:r>
          </a:p>
          <a:p>
            <a:pPr marL="404813" indent="-404813" eaLnBrk="0" hangingPunct="0">
              <a:spcBef>
                <a:spcPts val="12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I</a:t>
            </a:r>
          </a:p>
          <a:p>
            <a:pPr marL="404813" indent="-404813" eaLnBrk="0" hangingPunct="0">
              <a:spcBef>
                <a:spcPts val="12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P</a:t>
            </a:r>
          </a:p>
          <a:p>
            <a:pPr marL="404813" indent="-404813" eaLnBrk="0" hangingPunct="0">
              <a:spcBef>
                <a:spcPts val="12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E</a:t>
            </a:r>
          </a:p>
        </p:txBody>
      </p:sp>
      <p:pic>
        <p:nvPicPr>
          <p:cNvPr id="12292" name="Picture 5" descr="Grapes%25202%2520bunch">
            <a:extLst>
              <a:ext uri="{FF2B5EF4-FFF2-40B4-BE49-F238E27FC236}">
                <a16:creationId xmlns:a16="http://schemas.microsoft.com/office/drawing/2014/main" xmlns="" id="{4A288A9F-2E68-4FAE-9E84-372334225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6764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9AA43B11-857A-4645-882D-6C16E2381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600200"/>
            <a:ext cx="2438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Sanctifying grace is the doctrine of “the more”</a:t>
            </a:r>
          </a:p>
          <a:p>
            <a:r>
              <a:rPr lang="en-US" dirty="0"/>
              <a:t>God has more love, more power, more peace, and more joy in store for 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773403-4CB2-423E-A39F-AE787E4BB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>
              <a:defRPr/>
            </a:pPr>
            <a:r>
              <a:rPr lang="en-US" dirty="0"/>
              <a:t>Sanctifying grace makes us</a:t>
            </a:r>
            <a:br>
              <a:rPr lang="en-US" dirty="0"/>
            </a:br>
            <a:r>
              <a:rPr lang="en-US" dirty="0"/>
              <a:t>RIPE for glory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64D4DE0-305B-4EB5-8779-55847FBB8379}"/>
              </a:ext>
            </a:extLst>
          </p:cNvPr>
          <p:cNvSpPr txBox="1">
            <a:spLocks noChangeArrowheads="1"/>
          </p:cNvSpPr>
          <p:nvPr/>
        </p:nvSpPr>
        <p:spPr>
          <a:xfrm>
            <a:off x="3810000" y="1600200"/>
            <a:ext cx="1143000" cy="3276600"/>
          </a:xfrm>
          <a:prstGeom prst="rect">
            <a:avLst/>
          </a:prstGeom>
        </p:spPr>
        <p:txBody>
          <a:bodyPr/>
          <a:lstStyle/>
          <a:p>
            <a:pPr marL="404813" indent="-404813" eaLnBrk="0" hangingPunct="0">
              <a:spcBef>
                <a:spcPts val="12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R</a:t>
            </a:r>
          </a:p>
          <a:p>
            <a:pPr marL="404813" indent="-404813" eaLnBrk="0" hangingPunct="0">
              <a:spcBef>
                <a:spcPts val="12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I</a:t>
            </a:r>
          </a:p>
          <a:p>
            <a:pPr marL="404813" indent="-404813" eaLnBrk="0" hangingPunct="0">
              <a:spcBef>
                <a:spcPts val="12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P</a:t>
            </a:r>
          </a:p>
          <a:p>
            <a:pPr marL="404813" indent="-404813" eaLnBrk="0" hangingPunct="0">
              <a:spcBef>
                <a:spcPts val="12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40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en-US" sz="4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E</a:t>
            </a:r>
          </a:p>
        </p:txBody>
      </p:sp>
      <p:pic>
        <p:nvPicPr>
          <p:cNvPr id="12292" name="Picture 5" descr="Grapes%25202%2520bunch">
            <a:extLst>
              <a:ext uri="{FF2B5EF4-FFF2-40B4-BE49-F238E27FC236}">
                <a16:creationId xmlns:a16="http://schemas.microsoft.com/office/drawing/2014/main" xmlns="" id="{4A288A9F-2E68-4FAE-9E84-372334225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6764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9AA43B11-857A-4645-882D-6C16E2381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600200"/>
            <a:ext cx="2438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40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40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</TotalTime>
  <Words>469</Words>
  <Application>Microsoft Office PowerPoint</Application>
  <PresentationFormat>On-screen Show (4:3)</PresentationFormat>
  <Paragraphs>110</Paragraphs>
  <Slides>24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Blue Diagonal</vt:lpstr>
      <vt:lpstr>Default Design</vt:lpstr>
      <vt:lpstr>1_Blue Diagonal</vt:lpstr>
      <vt:lpstr>2_Blue Diagonal</vt:lpstr>
      <vt:lpstr>3_Blue Diagonal</vt:lpstr>
      <vt:lpstr>4_Blue Diagonal</vt:lpstr>
      <vt:lpstr>5_Blue Diagonal</vt:lpstr>
      <vt:lpstr>6_Blue Diagonal</vt:lpstr>
      <vt:lpstr>7_Blue Diagonal</vt:lpstr>
      <vt:lpstr>8_Blue Diagonal</vt:lpstr>
      <vt:lpstr>9_Blue Diagonal</vt:lpstr>
      <vt:lpstr>10_Blue Diagonal</vt:lpstr>
      <vt:lpstr>11_Blue Diagonal</vt:lpstr>
      <vt:lpstr>Holy Spirit, Thou Art Welcome</vt:lpstr>
      <vt:lpstr>Slide 2</vt:lpstr>
      <vt:lpstr>Sanctifying Grace</vt:lpstr>
      <vt:lpstr>All grace is God’s grace</vt:lpstr>
      <vt:lpstr>Sanctifying grace</vt:lpstr>
      <vt:lpstr>Slide 6</vt:lpstr>
      <vt:lpstr>Sanctifying grace makes us RIPE for glory</vt:lpstr>
      <vt:lpstr>Slide 8</vt:lpstr>
      <vt:lpstr>Sanctifying grace makes us RIPE for glory</vt:lpstr>
      <vt:lpstr>How do we grow in sanctifying grace?</vt:lpstr>
      <vt:lpstr>Slide 11</vt:lpstr>
      <vt:lpstr>Slide 12</vt:lpstr>
      <vt:lpstr>Slide 13</vt:lpstr>
      <vt:lpstr>I Love You Song</vt:lpstr>
      <vt:lpstr>Slide 15</vt:lpstr>
      <vt:lpstr>Slide 16</vt:lpstr>
      <vt:lpstr>Slide 17</vt:lpstr>
      <vt:lpstr>Friend of God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emmaus</cp:lastModifiedBy>
  <cp:revision>143</cp:revision>
  <cp:lastPrinted>1601-01-01T00:00:00Z</cp:lastPrinted>
  <dcterms:created xsi:type="dcterms:W3CDTF">2002-09-23T01:58:48Z</dcterms:created>
  <dcterms:modified xsi:type="dcterms:W3CDTF">2018-03-18T13:27:28Z</dcterms:modified>
</cp:coreProperties>
</file>