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20"/>
  </p:notesMasterIdLst>
  <p:sldIdLst>
    <p:sldId id="281" r:id="rId3"/>
    <p:sldId id="256" r:id="rId4"/>
    <p:sldId id="277" r:id="rId5"/>
    <p:sldId id="260" r:id="rId6"/>
    <p:sldId id="295" r:id="rId7"/>
    <p:sldId id="297" r:id="rId8"/>
    <p:sldId id="298" r:id="rId9"/>
    <p:sldId id="308" r:id="rId10"/>
    <p:sldId id="305" r:id="rId11"/>
    <p:sldId id="300" r:id="rId12"/>
    <p:sldId id="306" r:id="rId13"/>
    <p:sldId id="290" r:id="rId14"/>
    <p:sldId id="307" r:id="rId15"/>
    <p:sldId id="304" r:id="rId16"/>
    <p:sldId id="302" r:id="rId17"/>
    <p:sldId id="265" r:id="rId18"/>
    <p:sldId id="275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57" autoAdjust="0"/>
  </p:normalViewPr>
  <p:slideViewPr>
    <p:cSldViewPr>
      <p:cViewPr varScale="1">
        <p:scale>
          <a:sx n="66" d="100"/>
          <a:sy n="66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B136C8-C488-4F05-8835-05B2E620E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648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AD6933A-14C7-4BF6-8749-3958A7D38998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7A5F505-DFD0-4B72-9E3C-A18A13CA486D}" type="slidenum">
              <a:rPr lang="en-US" altLang="en-US" sz="1200"/>
              <a:pPr algn="r"/>
              <a:t>11</a:t>
            </a:fld>
            <a:endParaRPr lang="en-US" alt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0EBCABA-BA40-4443-93ED-392137EDC032}" type="slidenum">
              <a:rPr lang="en-US" altLang="en-US" sz="1200"/>
              <a:pPr algn="r"/>
              <a:t>13</a:t>
            </a:fld>
            <a:endParaRPr lang="en-US" alt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CA35284-DD76-46E6-8919-014D0461143D}" type="slidenum">
              <a:rPr lang="en-US" altLang="en-US" sz="1200"/>
              <a:pPr algn="r"/>
              <a:t>14</a:t>
            </a:fld>
            <a:endParaRPr lang="en-US" alt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26D068-C669-4643-BC94-B7381C82BE4F}" type="slidenum">
              <a:rPr lang="en-US" altLang="en-US" smtClean="0"/>
              <a:pPr/>
              <a:t>16</a:t>
            </a:fld>
            <a:endParaRPr lang="en-US" alt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49EA97-8B20-491F-9880-CA9D11B39D31}" type="slidenum">
              <a:rPr lang="en-US" altLang="en-US" smtClean="0"/>
              <a:pPr/>
              <a:t>17</a:t>
            </a:fld>
            <a:endParaRPr lang="en-US" alt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1E2BFC1-B51D-4E93-AB95-712573E2A8E5}" type="slidenum">
              <a:rPr lang="en-US" altLang="en-US" smtClean="0"/>
              <a:pPr/>
              <a:t>2</a:t>
            </a:fld>
            <a:endParaRPr lang="en-US" alt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32C055-D400-40CF-A601-1FB14733CAE3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677A88-FBD7-46F1-B744-7115DBE913C7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42A3581-5CF2-4400-B0EC-44C79C79FD0E}" type="slidenum">
              <a:rPr lang="en-US" altLang="en-US" sz="1200"/>
              <a:pPr algn="r"/>
              <a:t>5</a:t>
            </a:fld>
            <a:endParaRPr lang="en-US" altLang="en-US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A604CFD-A337-49A7-A2C0-54DA60DCB994}" type="slidenum">
              <a:rPr lang="en-US" altLang="en-US" sz="1200"/>
              <a:pPr algn="r"/>
              <a:t>6</a:t>
            </a:fld>
            <a:endParaRPr lang="en-US" altLang="en-US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DDCD151-A1F2-4B74-80E8-7D0D4A52EF2D}" type="slidenum">
              <a:rPr lang="en-US" altLang="en-US" sz="1200"/>
              <a:pPr algn="r"/>
              <a:t>7</a:t>
            </a:fld>
            <a:endParaRPr lang="en-US" altLang="en-US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3DEEC34-9D47-46CC-87AA-2663AB08CFB0}" type="slidenum">
              <a:rPr lang="en-US" altLang="en-US" sz="1200"/>
              <a:pPr algn="r"/>
              <a:t>9</a:t>
            </a:fld>
            <a:endParaRPr lang="en-US" alt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05E428A-61B9-417A-8693-CC40CFBC7340}" type="slidenum">
              <a:rPr lang="en-US" altLang="en-US" sz="1200"/>
              <a:pPr algn="r"/>
              <a:t>10</a:t>
            </a:fld>
            <a:endParaRPr lang="en-US" altLang="en-US" sz="120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6665B0F-EAFE-43FF-B1A3-5D7150C60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1F78F-BB93-40FD-8C43-A74B0F524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AC071-6B33-414C-BD2F-216FF30099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B4110-2CA9-4C1E-9E15-C3F785C4CA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D3F19-AA3C-493A-AF13-D06A0535D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BA113-DC3F-422A-B503-B9CED6167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1E4AD-B533-45D5-B0BD-7F0F7AA3D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C9D85-9635-434F-84FC-EFB6ED00D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F629D-CC68-48CB-ACEC-563A6C758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1A139-58BA-4FD3-B81A-CCC41021F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1BD4B-85A2-4721-BF66-AACA8040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3F94B-EB94-4A0A-907C-494521CD54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370A5-74EE-493B-B387-7FCDE46312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3809E-5DD3-4298-B3F7-9A735FBC4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BCD24-9687-4655-BB9D-865FF2B8A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1FF5F-0D0B-4173-B102-2FA86CF38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B24A6-8174-4F3E-83A8-F50F9F981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540B4-6299-44A0-8ACD-3692E5374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A60F4-5339-41F1-BCF8-0045FCDF6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16E14-F000-4EED-A131-89BAED908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C0CBE-2E4F-46FD-8B1A-8339D77143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7A79C-56D5-4AA5-9895-2A162A3797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231E5CF6-D189-4F2B-91F6-189CE11ED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7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C87ED3B-8AB4-4B19-ADAD-2B1286C0B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Holy Spirit, Thou Art Welcome</a:t>
            </a:r>
            <a:endParaRPr lang="en-US" b="1" dirty="0" smtClean="0">
              <a:cs typeface="Times New Roman" pitchFamily="18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 dirty="0" smtClean="0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 dirty="0" smtClean="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 dirty="0" smtClean="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 dirty="0" smtClean="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</a:t>
            </a: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 CCLI#11082353</a:t>
            </a:r>
            <a:endParaRPr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1447800"/>
            <a:ext cx="7543800" cy="3276600"/>
          </a:xfrm>
        </p:spPr>
        <p:txBody>
          <a:bodyPr lIns="92075" tIns="46038" rIns="92075" bIns="46038"/>
          <a:lstStyle/>
          <a:p>
            <a:pPr marL="569913" indent="-569913">
              <a:buSzPct val="85000"/>
              <a:defRPr/>
            </a:pPr>
            <a:r>
              <a:rPr lang="en-US" sz="3600" b="1" dirty="0" smtClean="0"/>
              <a:t>Responding to God’s grace is an act of faith</a:t>
            </a:r>
          </a:p>
          <a:p>
            <a:pPr marL="569913" indent="-569913">
              <a:buSzPct val="85000"/>
              <a:defRPr/>
            </a:pPr>
            <a:r>
              <a:rPr lang="en-US" sz="3600" b="1" dirty="0" smtClean="0"/>
              <a:t>Salvation happens in an instant, but it occurs for an eternity</a:t>
            </a:r>
            <a:endParaRPr lang="en-US" sz="3600" dirty="0" smtClean="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28600" y="1447800"/>
            <a:ext cx="8915400" cy="3276600"/>
          </a:xfrm>
        </p:spPr>
        <p:txBody>
          <a:bodyPr lIns="92075" tIns="46038" rIns="92075" bIns="46038"/>
          <a:lstStyle/>
          <a:p>
            <a:pPr marL="401638" indent="-401638">
              <a:buSzPct val="85000"/>
              <a:defRPr/>
            </a:pPr>
            <a:r>
              <a:rPr lang="en-US" sz="3600" b="1" dirty="0" smtClean="0"/>
              <a:t>Justifying grace is most clearly illustrated by the cross of Jesus Christ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762000" y="1447800"/>
            <a:ext cx="7162800" cy="3276600"/>
          </a:xfrm>
        </p:spPr>
        <p:txBody>
          <a:bodyPr lIns="92075" tIns="46038" rIns="92075" bIns="46038"/>
          <a:lstStyle/>
          <a:p>
            <a:pPr marL="569913" indent="-569913">
              <a:buSzPct val="85000"/>
              <a:defRPr/>
            </a:pPr>
            <a:r>
              <a:rPr lang="en-US" sz="3600" b="1" dirty="0" smtClean="0"/>
              <a:t>Our conversion continues as we keep saying yes to Jesus Christ as our Lord and Savior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1828800"/>
            <a:ext cx="7772400" cy="3276600"/>
          </a:xfrm>
        </p:spPr>
        <p:txBody>
          <a:bodyPr lIns="92075" tIns="46038" rIns="92075" bIns="46038"/>
          <a:lstStyle/>
          <a:p>
            <a:pPr marL="569913" indent="-569913" eaLnBrk="1" hangingPunct="1">
              <a:buSzPct val="85000"/>
              <a:defRPr/>
            </a:pPr>
            <a:r>
              <a:rPr lang="en-US" sz="3600" b="1" dirty="0" smtClean="0">
                <a:cs typeface="Times New Roman" pitchFamily="18" charset="0"/>
              </a:rPr>
              <a:t>God addresses our intellect</a:t>
            </a:r>
          </a:p>
          <a:p>
            <a:pPr marL="569913" indent="-569913" eaLnBrk="1" hangingPunct="1">
              <a:buSzPct val="85000"/>
              <a:defRPr/>
            </a:pPr>
            <a:r>
              <a:rPr lang="en-US" sz="3600" b="1" dirty="0">
                <a:cs typeface="Times New Roman" pitchFamily="18" charset="0"/>
              </a:rPr>
              <a:t>God touches our hearts</a:t>
            </a:r>
          </a:p>
          <a:p>
            <a:pPr marL="569913" indent="-569913" eaLnBrk="1" hangingPunct="1">
              <a:buSzPct val="85000"/>
              <a:defRPr/>
            </a:pPr>
            <a:r>
              <a:rPr lang="en-US" sz="3600" b="1" dirty="0" smtClean="0">
                <a:cs typeface="Times New Roman" pitchFamily="18" charset="0"/>
              </a:rPr>
              <a:t>God appeals to our wills</a:t>
            </a:r>
          </a:p>
          <a:p>
            <a:pPr marL="569913" indent="-569913" eaLnBrk="1" hangingPunct="1">
              <a:buSzPct val="85000"/>
              <a:defRPr/>
            </a:pPr>
            <a:r>
              <a:rPr lang="en-US" sz="3600" b="1" dirty="0" smtClean="0">
                <a:cs typeface="Times New Roman" pitchFamily="18" charset="0"/>
              </a:rPr>
              <a:t>God calls us to discipleship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 is a</a:t>
            </a:r>
          </a:p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double acceptance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>
              <a:defRPr/>
            </a:pPr>
            <a:r>
              <a:rPr lang="en-US" sz="4800" b="1" smtClean="0"/>
              <a:t>God Love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569913" indent="-569913">
              <a:buSzPct val="85000"/>
              <a:defRPr/>
            </a:pPr>
            <a:r>
              <a:rPr lang="en-US" sz="4000" b="1" dirty="0" smtClean="0"/>
              <a:t>Agape – God’s unconditional, gracious love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 dirty="0" smtClean="0">
                <a:solidFill>
                  <a:schemeClr val="tx2"/>
                </a:solidFill>
                <a:cs typeface="Times New Roman" pitchFamily="18" charset="0"/>
              </a:rPr>
              <a:t>De </a:t>
            </a:r>
            <a:r>
              <a:rPr lang="en-US" sz="6000" b="1" i="1" dirty="0" err="1" smtClean="0">
                <a:solidFill>
                  <a:schemeClr val="tx2"/>
                </a:solidFill>
                <a:cs typeface="Times New Roman" pitchFamily="18" charset="0"/>
              </a:rPr>
              <a:t>Colores</a:t>
            </a:r>
            <a:r>
              <a:rPr lang="en-US" sz="6000" b="1" i="1" dirty="0" smtClean="0">
                <a:solidFill>
                  <a:schemeClr val="tx2"/>
                </a:solidFill>
                <a:cs typeface="Times New Roman" pitchFamily="18" charset="0"/>
              </a:rPr>
              <a:t>!</a:t>
            </a:r>
            <a:endParaRPr lang="en-US" sz="6000" b="1" i="1" dirty="0" smtClean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z="1000" b="1" smtClean="0"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/>
            <a:endParaRPr lang="en-US" altLang="en-US" sz="7200" smtClean="0">
              <a:cs typeface="Times New Roman" pitchFamily="18" charset="0"/>
            </a:endParaRPr>
          </a:p>
          <a:p>
            <a:pPr eaLnBrk="1" hangingPunct="1"/>
            <a:endParaRPr lang="en-US" altLang="en-US" smtClean="0">
              <a:cs typeface="Times New Roman" pitchFamily="18" charset="0"/>
            </a:endParaRPr>
          </a:p>
          <a:p>
            <a:pPr eaLnBrk="1" hangingPunct="1"/>
            <a:endParaRPr lang="en-US" altLang="en-US" smtClean="0"/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/>
            </a:r>
            <a:br>
              <a:rPr lang="en-US" smtClean="0"/>
            </a:br>
            <a:endParaRPr lang="en-US" sz="1000" b="1" smtClean="0">
              <a:cs typeface="Times New Roman" pitchFamily="18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 smtClean="0">
                <a:cs typeface="Arial" charset="0"/>
              </a:rPr>
              <a:t>Justifying Grace</a:t>
            </a:r>
            <a:endParaRPr lang="en-US" dirty="0" smtClean="0"/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4800600" y="4038600"/>
            <a:ext cx="31750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Dave Warner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6150" name="Picture 6" descr="new-arklog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600200"/>
            <a:ext cx="8305800" cy="4800600"/>
          </a:xfrm>
        </p:spPr>
        <p:txBody>
          <a:bodyPr/>
          <a:lstStyle/>
          <a:p>
            <a:pPr marL="569913" indent="-569913" algn="l" eaLnBrk="1" hangingPunct="1">
              <a:lnSpc>
                <a:spcPct val="80000"/>
              </a:lnSpc>
              <a:buSzPct val="85000"/>
              <a:buFont typeface="Wingdings" pitchFamily="2" charset="2"/>
              <a:buChar char="n"/>
              <a:defRPr/>
            </a:pPr>
            <a:r>
              <a:rPr lang="en-US" sz="3600" b="1" dirty="0" smtClean="0">
                <a:cs typeface="Times New Roman" pitchFamily="18" charset="0"/>
              </a:rPr>
              <a:t>God created all things</a:t>
            </a:r>
          </a:p>
          <a:p>
            <a:pPr marL="914400" lvl="1" indent="-344488" eaLnBrk="1" hangingPunct="1">
              <a:lnSpc>
                <a:spcPct val="80000"/>
              </a:lnSpc>
              <a:buSzPct val="85000"/>
              <a:buFont typeface="Times New Roman" pitchFamily="18" charset="0"/>
              <a:buChar char="−"/>
              <a:defRPr/>
            </a:pPr>
            <a:r>
              <a:rPr lang="en-US" sz="3200" b="1" dirty="0" smtClean="0">
                <a:cs typeface="Times New Roman" pitchFamily="18" charset="0"/>
              </a:rPr>
              <a:t>God declared it to be good</a:t>
            </a:r>
          </a:p>
          <a:p>
            <a:pPr marL="569913" indent="-569913" algn="l" eaLnBrk="1" hangingPunct="1">
              <a:lnSpc>
                <a:spcPct val="80000"/>
              </a:lnSpc>
              <a:buSzPct val="85000"/>
              <a:buFont typeface="Wingdings" pitchFamily="2" charset="2"/>
              <a:buChar char="n"/>
              <a:defRPr/>
            </a:pPr>
            <a:r>
              <a:rPr lang="en-US" sz="3600" b="1" dirty="0" smtClean="0"/>
              <a:t>Our wrong choices separate us from God, but God’s gift of unconditional love and grace is greater than all our wrong choices</a:t>
            </a:r>
          </a:p>
          <a:p>
            <a:pPr marL="569913" indent="-569913" algn="l" eaLnBrk="1" hangingPunct="1">
              <a:lnSpc>
                <a:spcPct val="80000"/>
              </a:lnSpc>
              <a:buSzPct val="85000"/>
              <a:buFont typeface="Wingdings" pitchFamily="2" charset="2"/>
              <a:buChar char="n"/>
              <a:defRPr/>
            </a:pPr>
            <a:r>
              <a:rPr lang="en-US" sz="3600" b="1" dirty="0" smtClean="0">
                <a:cs typeface="Times New Roman" pitchFamily="18" charset="0"/>
              </a:rPr>
              <a:t>“God-shaped hole” – </a:t>
            </a:r>
            <a:r>
              <a:rPr lang="en-US" sz="3600" b="1" i="1" dirty="0" smtClean="0">
                <a:cs typeface="Times New Roman" pitchFamily="18" charset="0"/>
              </a:rPr>
              <a:t>St. Augustine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us a relationship</a:t>
            </a:r>
          </a:p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unconditional love &amp; grace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" y="1905000"/>
            <a:ext cx="8229600" cy="3276600"/>
          </a:xfrm>
        </p:spPr>
        <p:txBody>
          <a:bodyPr lIns="92075" tIns="46038" rIns="92075" bIns="46038"/>
          <a:lstStyle/>
          <a:p>
            <a:pPr marL="569913" indent="-569913">
              <a:buSzPct val="85000"/>
              <a:defRPr/>
            </a:pPr>
            <a:r>
              <a:rPr lang="en-US" sz="3600" b="1" dirty="0" smtClean="0"/>
              <a:t>God offers us a personal relationship, not a list of do’s and don’ts.</a:t>
            </a:r>
          </a:p>
          <a:p>
            <a:pPr marL="569913" indent="-569913" eaLnBrk="1" hangingPunct="1">
              <a:buFont typeface="Wingdings" pitchFamily="2" charset="2"/>
              <a:buNone/>
              <a:defRPr/>
            </a:pPr>
            <a:endParaRPr lang="en-US" sz="4000" dirty="0" smtClean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us a relationship</a:t>
            </a:r>
          </a:p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unconditional love &amp; grace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04800" y="1143000"/>
            <a:ext cx="8610600" cy="3733800"/>
          </a:xfrm>
        </p:spPr>
        <p:txBody>
          <a:bodyPr lIns="92075" tIns="46038" rIns="92075" bIns="46038"/>
          <a:lstStyle/>
          <a:p>
            <a:pPr marL="569913" indent="-569913" eaLnBrk="1" hangingPunct="1">
              <a:lnSpc>
                <a:spcPct val="95000"/>
              </a:lnSpc>
              <a:spcBef>
                <a:spcPct val="5000"/>
              </a:spcBef>
              <a:buSzPct val="85000"/>
              <a:defRPr/>
            </a:pPr>
            <a:r>
              <a:rPr lang="en-US" sz="3600" b="1" dirty="0" smtClean="0">
                <a:cs typeface="Times New Roman" pitchFamily="18" charset="0"/>
              </a:rPr>
              <a:t>Justifying grace is at work in the moment we say yes to the relationship God offers us in Christ</a:t>
            </a:r>
          </a:p>
          <a:p>
            <a:pPr marL="569913" indent="-569913" eaLnBrk="1" hangingPunct="1">
              <a:lnSpc>
                <a:spcPct val="95000"/>
              </a:lnSpc>
              <a:spcBef>
                <a:spcPct val="5000"/>
              </a:spcBef>
              <a:buSzPct val="85000"/>
              <a:defRPr/>
            </a:pPr>
            <a:r>
              <a:rPr lang="en-US" sz="3600" b="1" dirty="0" smtClean="0">
                <a:cs typeface="Times New Roman" pitchFamily="18" charset="0"/>
              </a:rPr>
              <a:t>Our acceptance changes everything</a:t>
            </a:r>
            <a:endParaRPr lang="en-US" sz="3600" b="1" dirty="0" smtClean="0">
              <a:cs typeface="Arial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93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1219200"/>
            <a:ext cx="7620000" cy="3276600"/>
          </a:xfrm>
        </p:spPr>
        <p:txBody>
          <a:bodyPr lIns="92075" tIns="46038" rIns="92075" bIns="46038"/>
          <a:lstStyle/>
          <a:p>
            <a:pPr marL="0" indent="0" eaLnBrk="1" hangingPunct="1"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4000" b="1" dirty="0" smtClean="0"/>
              <a:t>With God, we are restored to an eternal relationship with the One who knows and loves us better than we know and love.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1219200"/>
            <a:ext cx="7620000" cy="3276600"/>
          </a:xfrm>
        </p:spPr>
        <p:txBody>
          <a:bodyPr lIns="92075" tIns="46038" rIns="92075" bIns="46038"/>
          <a:lstStyle/>
          <a:p>
            <a:pPr marL="0" indent="0" eaLnBrk="1" hangingPunct="1"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4000" b="1" smtClean="0"/>
              <a:t>When we accept God’s grace, we say yes to the One who has been wooing and pursuing us, desiring a relationship with us.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</TotalTime>
  <Words>330</Words>
  <Application>Microsoft Office PowerPoint</Application>
  <PresentationFormat>On-screen Show (4:3)</PresentationFormat>
  <Paragraphs>55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Blue Diagonal</vt:lpstr>
      <vt:lpstr>Default Design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God Love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Pam</cp:lastModifiedBy>
  <cp:revision>60</cp:revision>
  <cp:lastPrinted>1601-01-01T00:00:00Z</cp:lastPrinted>
  <dcterms:created xsi:type="dcterms:W3CDTF">2002-09-23T01:58:48Z</dcterms:created>
  <dcterms:modified xsi:type="dcterms:W3CDTF">2015-11-09T21:01:03Z</dcterms:modified>
</cp:coreProperties>
</file>