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43"/>
  </p:notesMasterIdLst>
  <p:handoutMasterIdLst>
    <p:handoutMasterId r:id="rId44"/>
  </p:handoutMasterIdLst>
  <p:sldIdLst>
    <p:sldId id="299" r:id="rId3"/>
    <p:sldId id="283" r:id="rId4"/>
    <p:sldId id="284" r:id="rId5"/>
    <p:sldId id="301" r:id="rId6"/>
    <p:sldId id="294" r:id="rId7"/>
    <p:sldId id="331" r:id="rId8"/>
    <p:sldId id="338" r:id="rId9"/>
    <p:sldId id="302" r:id="rId10"/>
    <p:sldId id="327" r:id="rId11"/>
    <p:sldId id="303" r:id="rId12"/>
    <p:sldId id="328" r:id="rId13"/>
    <p:sldId id="304" r:id="rId14"/>
    <p:sldId id="306" r:id="rId15"/>
    <p:sldId id="308" r:id="rId16"/>
    <p:sldId id="307" r:id="rId17"/>
    <p:sldId id="309" r:id="rId18"/>
    <p:sldId id="310" r:id="rId19"/>
    <p:sldId id="340" r:id="rId20"/>
    <p:sldId id="311" r:id="rId21"/>
    <p:sldId id="329" r:id="rId22"/>
    <p:sldId id="312" r:id="rId23"/>
    <p:sldId id="313" r:id="rId24"/>
    <p:sldId id="314" r:id="rId25"/>
    <p:sldId id="319" r:id="rId26"/>
    <p:sldId id="335" r:id="rId27"/>
    <p:sldId id="336" r:id="rId28"/>
    <p:sldId id="317" r:id="rId29"/>
    <p:sldId id="322" r:id="rId30"/>
    <p:sldId id="337" r:id="rId31"/>
    <p:sldId id="341" r:id="rId32"/>
    <p:sldId id="296" r:id="rId33"/>
    <p:sldId id="297" r:id="rId34"/>
    <p:sldId id="323" r:id="rId35"/>
    <p:sldId id="339" r:id="rId36"/>
    <p:sldId id="325" r:id="rId37"/>
    <p:sldId id="292" r:id="rId38"/>
    <p:sldId id="298" r:id="rId39"/>
    <p:sldId id="326" r:id="rId40"/>
    <p:sldId id="291" r:id="rId41"/>
    <p:sldId id="330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6" autoAdjust="0"/>
    <p:restoredTop sz="94660"/>
  </p:normalViewPr>
  <p:slideViewPr>
    <p:cSldViewPr>
      <p:cViewPr varScale="1">
        <p:scale>
          <a:sx n="76" d="100"/>
          <a:sy n="76" d="100"/>
        </p:scale>
        <p:origin x="-1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C6FC000-CC39-41D9-BDF9-64913F3679DD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49EE912-A517-4CFE-BE6A-8D246E7AC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597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2147814-AEBA-454F-A378-AA23E059DCD8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DC71549-029E-4EAF-9A83-F32750B3C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9368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0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FA60227-6852-42E5-ACA9-B78F02CE13D7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4315159-5E65-4F4B-9CE6-7535CFD9B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0A116-3217-48EF-90DD-D6B2FA7416F6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91BFA-F197-44AC-A6F5-6C0845FAB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6537D-3C9A-4BEF-9C58-FDB5A9B8F157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E0976-2B60-44F3-A29F-53FFD6981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F354A-3348-4F7F-AF98-9A49DABE468A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5AA8F-280C-4F00-AD3E-645D3BC400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E3E57-4908-41EC-99AF-EB4131BC9EB7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7A79C-0DA3-4EDD-87C6-E6BAFBB8D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5D2AC-BBDF-4701-8841-6644B542BEB1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F27E1-844E-4941-B5CA-995DE8E8C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F304C-5C3E-4A5B-A347-12D505FAB232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E33D2-9EE4-463A-A4E2-B8A9E3B068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8559C-6693-4B88-A61B-913D0DC4E443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905F-626D-4B44-97C0-87582FC2E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7767D-FA27-4061-85F3-983788EF4977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54EF9-77DF-468D-8549-F5476814E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79122-E576-4788-957C-EED828EA12CF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0870E-9A24-4F9B-86EB-3A6051A7A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38CB7-AB39-4FBC-85F5-17CB58B48416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C8AC3-BB7A-40E2-A4B2-9276DD461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03203-8BF2-49FF-90DE-62A3242AE25C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A50EE-5512-488C-A713-386FB23D4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9ABF2-C766-4454-90A9-DC7655B63A7E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B4066-1389-4E59-BCF3-B75190FAC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A6E55-0C31-492B-95B6-7E1AE9525C9A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59919-B739-469F-8D04-108B57FDE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7B37C-1F54-4838-B572-D21DD7AF17B7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95930-6C37-41F8-B26C-009297F24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2145F-DC88-4828-B79C-A37695AF3F84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55FC0-7680-4494-8428-D724A3F1C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EFE37-E6E6-47F4-B20B-B1D5ADC8E5A9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3B86A-6F49-44E5-88BB-77927D5F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D3573-CE72-43A5-8520-6BE5AAC84A33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9CC75-C259-4BC5-9BAC-E7820B8D45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9081C-21F6-40A1-BA6F-2DC4E5F7D115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AE06F-A99C-450C-A83E-88824E436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82875-45E3-4F34-9C68-330E772FAEAB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55BEC-5C77-4EFB-88EE-46F4B2F0B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53D3A-7FCF-4D9F-A335-9CB0FCC0BC70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154C8-D91D-495E-B9CE-7F9B88DDC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81627-BF3F-497A-8D03-BFD333E99751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9551A-3B4C-4010-A98F-3501DDB93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0179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018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018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3CF023F-3B4D-4610-8E8A-377C27EA876C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5018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EAEE12DE-B397-438F-AE87-5EB906154F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18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513B2ED-FED3-47BA-81F5-2DBBBF4F6593}" type="datetimeFigureOut">
              <a:rPr lang="en-US"/>
              <a:pPr>
                <a:defRPr/>
              </a:pPr>
              <a:t>10/8/16</a:t>
            </a:fld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EF89A63-5017-4E41-8ED5-F85D4B8DA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Modes of Baptism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3124200" cy="762000"/>
          </a:xfrm>
        </p:spPr>
        <p:txBody>
          <a:bodyPr/>
          <a:lstStyle/>
          <a:p>
            <a:pPr marL="463550" indent="-463550" eaLnBrk="1" hangingPunct="1"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smtClean="0">
                <a:solidFill>
                  <a:schemeClr val="tx2"/>
                </a:solidFill>
              </a:rPr>
              <a:t>Immersion</a:t>
            </a:r>
            <a:r>
              <a:rPr lang="en-US" sz="3600" b="1" smtClean="0"/>
              <a:t> 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04800" y="2057400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2.  Pouring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228600" y="320040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3.  Sprinkling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971800" y="914400"/>
            <a:ext cx="6172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-"/>
              <a:defRPr/>
            </a:pPr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symbolizes being buried with                      Christ &amp; raised with Christ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2514600" y="2057400"/>
            <a:ext cx="6629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used where large bodies of                 water were not available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2971800" y="3200400"/>
            <a:ext cx="6172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</a:t>
            </a:r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“I will sprinkle clean water upon you, and you shall be clean”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Holy Communion</a:t>
            </a:r>
          </a:p>
        </p:txBody>
      </p:sp>
      <p:pic>
        <p:nvPicPr>
          <p:cNvPr id="47106" name="Picture 5" descr="MCSO02467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685800"/>
            <a:ext cx="277336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0" y="3581400"/>
            <a:ext cx="914400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The Lord’s Table, The Lord’s Supper,</a:t>
            </a:r>
          </a:p>
          <a:p>
            <a:pPr algn="ctr">
              <a:spcBef>
                <a:spcPct val="10000"/>
              </a:spcBef>
              <a:defRPr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the Eucharist, the Mass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228600" y="914400"/>
            <a:ext cx="8915400" cy="5181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Jesus instituted</a:t>
            </a:r>
          </a:p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First supper after Resurrection, Jesus shared meal with travelers on road to Emmaus</a:t>
            </a:r>
          </a:p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Since time of earliest Christians, this meal has been shared</a:t>
            </a:r>
          </a:p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Experienced as the </a:t>
            </a:r>
            <a:r>
              <a:rPr lang="en-US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banquet table of God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Holy Communion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228600" y="990600"/>
            <a:ext cx="86868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406400" indent="-406400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Inward &amp; spiritual grace conveyed through outward &amp; visible elements of bread &amp; juice</a:t>
            </a:r>
          </a:p>
          <a:p>
            <a:pPr marL="406400" indent="-406400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All are welcome &amp; all are fed</a:t>
            </a:r>
          </a:p>
          <a:p>
            <a:pPr marL="406400" indent="-406400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We catch a glimpse of the way God intends for the world to be</a:t>
            </a: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At the Banquet Table of God 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Sacred Moments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915400" cy="4454525"/>
          </a:xfrm>
        </p:spPr>
        <p:txBody>
          <a:bodyPr/>
          <a:lstStyle/>
          <a:p>
            <a:pPr marL="465138" indent="-465138" eaLnBrk="1" hangingPunct="1">
              <a:defRPr/>
            </a:pPr>
            <a:r>
              <a:rPr lang="en-US" sz="4000" b="1" dirty="0"/>
              <a:t>Some come as a surprise</a:t>
            </a:r>
          </a:p>
          <a:p>
            <a:pPr marL="465138" indent="-465138" eaLnBrk="1" hangingPunct="1">
              <a:defRPr/>
            </a:pPr>
            <a:r>
              <a:rPr lang="en-US" sz="4000" b="1" dirty="0"/>
              <a:t>Some come by divine appointment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Confirmation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10600" cy="5181600"/>
          </a:xfrm>
        </p:spPr>
        <p:txBody>
          <a:bodyPr/>
          <a:lstStyle/>
          <a:p>
            <a:pPr marL="465138" indent="-465138" eaLnBrk="1" hangingPunct="1">
              <a:defRPr/>
            </a:pPr>
            <a:r>
              <a:rPr lang="en-US" sz="3600" b="1" dirty="0"/>
              <a:t>Celebrates </a:t>
            </a:r>
            <a:r>
              <a:rPr lang="en-US" sz="3600" b="1" dirty="0" smtClean="0"/>
              <a:t>spiritual </a:t>
            </a:r>
            <a:r>
              <a:rPr lang="en-US" sz="3600" b="1" dirty="0"/>
              <a:t>growth &amp;</a:t>
            </a:r>
            <a:r>
              <a:rPr lang="en-US" sz="3600" b="1" dirty="0" smtClean="0"/>
              <a:t> </a:t>
            </a:r>
            <a:r>
              <a:rPr lang="en-US" sz="3600" b="1" dirty="0"/>
              <a:t>conscious choice of </a:t>
            </a:r>
            <a:r>
              <a:rPr lang="en-US" sz="3600" b="1" dirty="0" smtClean="0"/>
              <a:t>one </a:t>
            </a:r>
            <a:r>
              <a:rPr lang="en-US" sz="3600" b="1" dirty="0"/>
              <a:t>being confirmed</a:t>
            </a:r>
          </a:p>
          <a:p>
            <a:pPr marL="465138" indent="-465138" eaLnBrk="1" hangingPunct="1">
              <a:defRPr/>
            </a:pPr>
            <a:r>
              <a:rPr lang="en-US" sz="3600" b="1" dirty="0"/>
              <a:t>Marks </a:t>
            </a:r>
            <a:r>
              <a:rPr lang="en-US" sz="3600" b="1" dirty="0" smtClean="0"/>
              <a:t>person’s </a:t>
            </a:r>
            <a:r>
              <a:rPr lang="en-US" sz="3600" b="1" dirty="0"/>
              <a:t>decision to </a:t>
            </a:r>
            <a:r>
              <a:rPr lang="en-US" sz="3600" b="1" dirty="0" smtClean="0"/>
              <a:t>accept </a:t>
            </a:r>
            <a:r>
              <a:rPr lang="en-US" sz="3600" b="1" dirty="0"/>
              <a:t>relationship offered by God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763000" cy="5029200"/>
          </a:xfrm>
        </p:spPr>
        <p:txBody>
          <a:bodyPr/>
          <a:lstStyle/>
          <a:p>
            <a:pPr marL="465138" indent="-465138" eaLnBrk="1" hangingPunct="1">
              <a:lnSpc>
                <a:spcPct val="95000"/>
              </a:lnSpc>
              <a:spcBef>
                <a:spcPct val="15000"/>
              </a:spcBef>
              <a:defRPr/>
            </a:pPr>
            <a:r>
              <a:rPr lang="en-US" sz="3600" b="1" dirty="0" smtClean="0">
                <a:solidFill>
                  <a:srgbClr val="FFFF00"/>
                </a:solidFill>
              </a:rPr>
              <a:t>Infant baptism</a:t>
            </a:r>
            <a:r>
              <a:rPr lang="en-US" sz="3600" b="1" dirty="0" smtClean="0"/>
              <a:t> – God &amp; community say “You are marked as a beloved child of God. You belong to this family, and you are loved.”</a:t>
            </a:r>
          </a:p>
          <a:p>
            <a:pPr marL="465138" indent="-465138" eaLnBrk="1" hangingPunct="1">
              <a:lnSpc>
                <a:spcPct val="95000"/>
              </a:lnSpc>
              <a:spcBef>
                <a:spcPct val="15000"/>
              </a:spcBef>
              <a:defRPr/>
            </a:pPr>
            <a:r>
              <a:rPr lang="en-US" sz="3600" b="1" dirty="0" smtClean="0">
                <a:solidFill>
                  <a:srgbClr val="FFFF00"/>
                </a:solidFill>
              </a:rPr>
              <a:t>Confirmation</a:t>
            </a:r>
            <a:r>
              <a:rPr lang="en-US" sz="3600" b="1" dirty="0" smtClean="0"/>
              <a:t> - </a:t>
            </a:r>
            <a:r>
              <a:rPr lang="en-US" sz="3600" b="1" dirty="0" err="1" smtClean="0"/>
              <a:t>confirmand</a:t>
            </a:r>
            <a:r>
              <a:rPr lang="en-US" sz="3600" b="1" dirty="0" smtClean="0"/>
              <a:t> says “You are my God, I love you, and I want to live my life in relationship with you and this family of faith.”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1000"/>
            <a:ext cx="8077200" cy="4454525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/>
              <a:t>Confirmation marks the transition from spiritual childhood to the personal acceptance of the responsibility for living as a disciple of Jesus Christ.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5974084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Priesthood of All Believers …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5105400"/>
          </a:xfrm>
        </p:spPr>
        <p:txBody>
          <a:bodyPr/>
          <a:lstStyle/>
          <a:p>
            <a:pPr marL="569913" indent="-450850"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3600" b="1" smtClean="0"/>
              <a:t>Every baptized Christian …</a:t>
            </a:r>
          </a:p>
          <a:p>
            <a:pPr marL="569913" indent="-450850" eaLnBrk="1" hangingPunct="1">
              <a:lnSpc>
                <a:spcPct val="90000"/>
              </a:lnSpc>
              <a:spcBef>
                <a:spcPct val="10000"/>
              </a:spcBef>
              <a:defRPr/>
            </a:pPr>
            <a:r>
              <a:rPr lang="en-US" sz="3600" b="1" smtClean="0"/>
              <a:t>is called to life of ministry</a:t>
            </a:r>
          </a:p>
          <a:p>
            <a:pPr marL="569913" indent="-450850" eaLnBrk="1" hangingPunct="1">
              <a:lnSpc>
                <a:spcPct val="90000"/>
              </a:lnSpc>
              <a:spcBef>
                <a:spcPct val="10000"/>
              </a:spcBef>
              <a:defRPr/>
            </a:pPr>
            <a:r>
              <a:rPr lang="en-US" sz="3600" b="1" smtClean="0"/>
              <a:t>has spiritual gifts that equip her for ministry</a:t>
            </a:r>
          </a:p>
          <a:p>
            <a:pPr marL="569913" indent="-450850" eaLnBrk="1" hangingPunct="1">
              <a:lnSpc>
                <a:spcPct val="90000"/>
              </a:lnSpc>
              <a:spcBef>
                <a:spcPct val="10000"/>
              </a:spcBef>
              <a:defRPr/>
            </a:pPr>
            <a:r>
              <a:rPr lang="en-US" sz="3600" b="1" smtClean="0"/>
              <a:t>Has calling &amp; ministry that are essential to health &amp; well-being of the Body of Christ</a:t>
            </a:r>
          </a:p>
          <a:p>
            <a:pPr marL="569913" indent="-450850" eaLnBrk="1" hangingPunct="1">
              <a:lnSpc>
                <a:spcPct val="90000"/>
              </a:lnSpc>
              <a:spcBef>
                <a:spcPct val="10000"/>
              </a:spcBef>
              <a:defRPr/>
            </a:pPr>
            <a:r>
              <a:rPr lang="en-US" sz="3600" b="1" smtClean="0"/>
              <a:t>Has spiritual gift, &amp; every gift is needed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endParaRPr lang="en-US" sz="1000" b="1" smtClean="0">
              <a:cs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/>
            <a:endParaRPr lang="en-US" sz="7200" smtClean="0">
              <a:cs typeface="Times New Roman" pitchFamily="18" charset="0"/>
            </a:endParaRPr>
          </a:p>
          <a:p>
            <a:pPr eaLnBrk="1" hangingPunct="1"/>
            <a:endParaRPr lang="en-US" smtClean="0">
              <a:cs typeface="Times New Roman" pitchFamily="18" charset="0"/>
            </a:endParaRPr>
          </a:p>
          <a:p>
            <a:pPr eaLnBrk="1" hangingPunct="1"/>
            <a:endParaRPr lang="en-US" smtClean="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14319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Ways to celebrate &amp; confirm a call to ministry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924800" cy="4648200"/>
          </a:xfrm>
        </p:spPr>
        <p:txBody>
          <a:bodyPr/>
          <a:lstStyle/>
          <a:p>
            <a:pPr marL="465138" indent="-465138" eaLnBrk="1" hangingPunct="1">
              <a:lnSpc>
                <a:spcPct val="90000"/>
              </a:lnSpc>
              <a:spcBef>
                <a:spcPct val="10000"/>
              </a:spcBef>
              <a:defRPr/>
            </a:pPr>
            <a:r>
              <a:rPr lang="en-US" sz="4000" b="1"/>
              <a:t>Anointing with oil</a:t>
            </a:r>
          </a:p>
          <a:p>
            <a:pPr marL="465138" indent="-465138" eaLnBrk="1" hangingPunct="1">
              <a:lnSpc>
                <a:spcPct val="90000"/>
              </a:lnSpc>
              <a:spcBef>
                <a:spcPct val="10000"/>
              </a:spcBef>
              <a:defRPr/>
            </a:pPr>
            <a:r>
              <a:rPr lang="en-US" sz="4000" b="1"/>
              <a:t>Services of installation</a:t>
            </a:r>
          </a:p>
          <a:p>
            <a:pPr marL="465138" indent="-465138" eaLnBrk="1" hangingPunct="1">
              <a:lnSpc>
                <a:spcPct val="90000"/>
              </a:lnSpc>
              <a:spcBef>
                <a:spcPct val="10000"/>
              </a:spcBef>
              <a:defRPr/>
            </a:pPr>
            <a:r>
              <a:rPr lang="en-US" sz="4000" b="1"/>
              <a:t>Laying on of hands and blessing</a:t>
            </a:r>
          </a:p>
          <a:p>
            <a:pPr marL="465138" indent="-465138" eaLnBrk="1" hangingPunct="1">
              <a:lnSpc>
                <a:spcPct val="90000"/>
              </a:lnSpc>
              <a:spcBef>
                <a:spcPct val="10000"/>
              </a:spcBef>
              <a:defRPr/>
            </a:pPr>
            <a:r>
              <a:rPr lang="en-US" sz="4000" b="1"/>
              <a:t>Consecration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Ordination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10600" cy="5181600"/>
          </a:xfrm>
        </p:spPr>
        <p:txBody>
          <a:bodyPr/>
          <a:lstStyle/>
          <a:p>
            <a:pPr marL="465138" indent="-465138" eaLnBrk="1" hangingPunct="1">
              <a:lnSpc>
                <a:spcPct val="95000"/>
              </a:lnSpc>
              <a:spcBef>
                <a:spcPct val="15000"/>
              </a:spcBef>
              <a:buFont typeface="Wingdings" pitchFamily="2" charset="2"/>
              <a:buNone/>
              <a:defRPr/>
            </a:pPr>
            <a:r>
              <a:rPr lang="en-US" sz="3600" b="1" smtClean="0"/>
              <a:t>Confirms those called to be set apart for …</a:t>
            </a:r>
          </a:p>
          <a:p>
            <a:pPr marL="465138" indent="-465138" eaLnBrk="1" hangingPunct="1">
              <a:lnSpc>
                <a:spcPct val="95000"/>
              </a:lnSpc>
              <a:spcBef>
                <a:spcPct val="15000"/>
              </a:spcBef>
              <a:defRPr/>
            </a:pPr>
            <a:r>
              <a:rPr lang="en-US" sz="3600" b="1" smtClean="0"/>
              <a:t>specialized ministry of preaching &amp; teaching the Word</a:t>
            </a:r>
          </a:p>
          <a:p>
            <a:pPr marL="465138" indent="-465138" eaLnBrk="1" hangingPunct="1">
              <a:lnSpc>
                <a:spcPct val="95000"/>
              </a:lnSpc>
              <a:spcBef>
                <a:spcPct val="15000"/>
              </a:spcBef>
              <a:defRPr/>
            </a:pPr>
            <a:r>
              <a:rPr lang="en-US" sz="3600" b="1" smtClean="0"/>
              <a:t>administering sacraments</a:t>
            </a:r>
          </a:p>
          <a:p>
            <a:pPr marL="465138" indent="-465138" eaLnBrk="1" hangingPunct="1">
              <a:lnSpc>
                <a:spcPct val="95000"/>
              </a:lnSpc>
              <a:spcBef>
                <a:spcPct val="15000"/>
              </a:spcBef>
              <a:defRPr/>
            </a:pPr>
            <a:r>
              <a:rPr lang="en-US" sz="3600" b="1" smtClean="0"/>
              <a:t>caring for worship order, &amp; nurture of the church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4" descr="Clergy Stole"/>
          <p:cNvPicPr>
            <a:picLocks noChangeAspect="1" noChangeArrowheads="1"/>
          </p:cNvPicPr>
          <p:nvPr/>
        </p:nvPicPr>
        <p:blipFill>
          <a:blip r:embed="rId3"/>
          <a:srcRect b="10770"/>
          <a:stretch>
            <a:fillRect/>
          </a:stretch>
        </p:blipFill>
        <p:spPr bwMode="auto">
          <a:xfrm>
            <a:off x="1371600" y="1066800"/>
            <a:ext cx="19891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3" name="Text Box 5"/>
          <p:cNvSpPr txBox="1">
            <a:spLocks noChangeArrowheads="1"/>
          </p:cNvSpPr>
          <p:nvPr/>
        </p:nvSpPr>
        <p:spPr bwMode="auto">
          <a:xfrm>
            <a:off x="1143000" y="3048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Elder</a:t>
            </a:r>
          </a:p>
        </p:txBody>
      </p:sp>
      <p:pic>
        <p:nvPicPr>
          <p:cNvPr id="117764" name="Picture 6" descr="Deacon Stole"/>
          <p:cNvPicPr>
            <a:picLocks noChangeAspect="1" noChangeArrowheads="1"/>
          </p:cNvPicPr>
          <p:nvPr/>
        </p:nvPicPr>
        <p:blipFill>
          <a:blip r:embed="rId4"/>
          <a:srcRect l="17073" r="21951"/>
          <a:stretch>
            <a:fillRect/>
          </a:stretch>
        </p:blipFill>
        <p:spPr bwMode="auto">
          <a:xfrm>
            <a:off x="5334000" y="1066800"/>
            <a:ext cx="2125663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5" name="Text Box 7"/>
          <p:cNvSpPr txBox="1">
            <a:spLocks noChangeArrowheads="1"/>
          </p:cNvSpPr>
          <p:nvPr/>
        </p:nvSpPr>
        <p:spPr bwMode="auto">
          <a:xfrm>
            <a:off x="4800600" y="30480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Deacon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Christian Marriage</a:t>
            </a:r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609600" y="1295400"/>
            <a:ext cx="8229600" cy="2133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465138" indent="-465138">
              <a:lnSpc>
                <a:spcPct val="90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God’s Grace empowers all to live a loving and productive life</a:t>
            </a:r>
          </a:p>
          <a:p>
            <a:pPr marL="465138" indent="-465138">
              <a:lnSpc>
                <a:spcPct val="90000"/>
              </a:lnSpc>
              <a:spcBef>
                <a:spcPct val="1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Some called to a life of singleness</a:t>
            </a:r>
          </a:p>
          <a:p>
            <a:pPr marL="465138" indent="-465138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Marriage joins two lives in the presence of God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75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Christian </a:t>
            </a:r>
            <a:r>
              <a:rPr lang="en-US" b="1" dirty="0" smtClean="0"/>
              <a:t>Marriage is . . 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05800" cy="44545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/>
              <a:t>Characterized by mutuality, love &amp; intimate knowledge that comes from shared life</a:t>
            </a:r>
          </a:p>
          <a:p>
            <a:pPr eaLnBrk="1" hangingPunct="1">
              <a:defRPr/>
            </a:pPr>
            <a:r>
              <a:rPr lang="en-US" sz="3600" b="1" dirty="0" smtClean="0"/>
              <a:t>Intended to be means of grace for children, extended families &amp; society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638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Other Sacred Moments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4454525"/>
          </a:xfrm>
        </p:spPr>
        <p:txBody>
          <a:bodyPr/>
          <a:lstStyle/>
          <a:p>
            <a:pPr eaLnBrk="1" hangingPunct="1">
              <a:spcBef>
                <a:spcPts val="264"/>
              </a:spcBef>
              <a:defRPr/>
            </a:pPr>
            <a:r>
              <a:rPr lang="en-US" sz="3600" b="1" dirty="0" smtClean="0"/>
              <a:t>Prayer</a:t>
            </a:r>
          </a:p>
          <a:p>
            <a:pPr eaLnBrk="1" hangingPunct="1">
              <a:spcBef>
                <a:spcPts val="264"/>
              </a:spcBef>
              <a:defRPr/>
            </a:pPr>
            <a:r>
              <a:rPr lang="en-US" sz="3600" b="1" dirty="0" smtClean="0"/>
              <a:t>Searching scripture	</a:t>
            </a:r>
          </a:p>
          <a:p>
            <a:pPr eaLnBrk="1" hangingPunct="1">
              <a:spcBef>
                <a:spcPts val="264"/>
              </a:spcBef>
              <a:defRPr/>
            </a:pPr>
            <a:r>
              <a:rPr lang="en-US" sz="3600" b="1" dirty="0" smtClean="0"/>
              <a:t>Worship</a:t>
            </a:r>
          </a:p>
          <a:p>
            <a:pPr eaLnBrk="1" hangingPunct="1">
              <a:spcBef>
                <a:spcPts val="264"/>
              </a:spcBef>
              <a:defRPr/>
            </a:pPr>
            <a:r>
              <a:rPr lang="en-US" sz="3600" b="1" dirty="0" smtClean="0"/>
              <a:t>Spiritual friends</a:t>
            </a:r>
          </a:p>
          <a:p>
            <a:pPr eaLnBrk="1" hangingPunct="1">
              <a:spcBef>
                <a:spcPts val="264"/>
              </a:spcBef>
              <a:defRPr/>
            </a:pPr>
            <a:r>
              <a:rPr lang="en-US" sz="3600" b="1" dirty="0" smtClean="0"/>
              <a:t>Participating in the Body of Christ</a:t>
            </a:r>
          </a:p>
          <a:p>
            <a:pPr eaLnBrk="1" hangingPunct="1">
              <a:spcBef>
                <a:spcPts val="264"/>
              </a:spcBef>
              <a:defRPr/>
            </a:pPr>
            <a:r>
              <a:rPr lang="en-US" sz="3600" b="1" dirty="0" smtClean="0"/>
              <a:t>Fasting</a:t>
            </a:r>
          </a:p>
          <a:p>
            <a:pPr eaLnBrk="1" hangingPunct="1">
              <a:spcBef>
                <a:spcPts val="264"/>
              </a:spcBef>
              <a:defRPr/>
            </a:pPr>
            <a:r>
              <a:rPr lang="en-US" sz="3600" b="1" dirty="0" smtClean="0"/>
              <a:t>Generosity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36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90600" y="1524000"/>
            <a:ext cx="7315200" cy="32004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Arial" charset="0"/>
              </a:rPr>
              <a:t>Confession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Arial" charset="0"/>
              </a:rPr>
              <a:t>Forgiveness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Arial" charset="0"/>
              </a:rPr>
              <a:t>Healing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Arial" charset="0"/>
              </a:rPr>
              <a:t>Reconciliation</a:t>
            </a:r>
          </a:p>
        </p:txBody>
      </p:sp>
      <p:sp>
        <p:nvSpPr>
          <p:cNvPr id="72706" name="Text Box 3"/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2985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Sacred moments occur in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shared experiences</a:t>
            </a:r>
          </a:p>
        </p:txBody>
      </p:sp>
      <p:pic>
        <p:nvPicPr>
          <p:cNvPr id="7270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76400"/>
            <a:ext cx="3962400" cy="26416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528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Healing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534400" cy="4114800"/>
          </a:xfrm>
        </p:spPr>
        <p:txBody>
          <a:bodyPr/>
          <a:lstStyle/>
          <a:p>
            <a:pPr marL="465138" indent="-346075" eaLnBrk="1" hangingPunct="1">
              <a:lnSpc>
                <a:spcPct val="95000"/>
              </a:lnSpc>
              <a:spcBef>
                <a:spcPct val="10000"/>
              </a:spcBef>
              <a:defRPr/>
            </a:pPr>
            <a:r>
              <a:rPr lang="en-US" sz="3600" b="1" dirty="0" smtClean="0"/>
              <a:t>Greek </a:t>
            </a:r>
            <a:r>
              <a:rPr lang="en-US" sz="3600" b="1" dirty="0"/>
              <a:t>word for healing is </a:t>
            </a:r>
            <a:r>
              <a:rPr lang="en-US" sz="3600" b="1" dirty="0" smtClean="0"/>
              <a:t>same </a:t>
            </a:r>
            <a:r>
              <a:rPr lang="en-US" sz="3600" b="1" dirty="0"/>
              <a:t>word used for salvation: </a:t>
            </a:r>
            <a:r>
              <a:rPr lang="en-US" sz="3600" b="1" dirty="0" err="1"/>
              <a:t>sozo</a:t>
            </a:r>
            <a:endParaRPr lang="en-US" sz="3600" b="1" dirty="0"/>
          </a:p>
          <a:p>
            <a:pPr marL="465138" indent="-346075" eaLnBrk="1" hangingPunct="1">
              <a:lnSpc>
                <a:spcPct val="95000"/>
              </a:lnSpc>
              <a:spcBef>
                <a:spcPct val="10000"/>
              </a:spcBef>
              <a:defRPr/>
            </a:pPr>
            <a:r>
              <a:rPr lang="en-US" sz="3600" b="1" dirty="0"/>
              <a:t>Everyone needs </a:t>
            </a:r>
            <a:r>
              <a:rPr lang="en-US" sz="3600" b="1" dirty="0" smtClean="0"/>
              <a:t>healing: </a:t>
            </a:r>
            <a:r>
              <a:rPr lang="en-US" sz="3600" b="1" dirty="0"/>
              <a:t>spiritual, physical, emotional, mental or </a:t>
            </a:r>
            <a:r>
              <a:rPr lang="en-US" sz="3600" b="1" dirty="0" smtClean="0"/>
              <a:t>relational </a:t>
            </a:r>
          </a:p>
          <a:p>
            <a:pPr marL="465138" indent="-346075" eaLnBrk="1" hangingPunct="1">
              <a:lnSpc>
                <a:spcPct val="95000"/>
              </a:lnSpc>
              <a:spcBef>
                <a:spcPct val="10000"/>
              </a:spcBef>
              <a:defRPr/>
            </a:pPr>
            <a:r>
              <a:rPr lang="en-US" sz="3600" b="1" dirty="0" smtClean="0"/>
              <a:t>God </a:t>
            </a:r>
            <a:r>
              <a:rPr lang="en-US" sz="3600" b="1" dirty="0"/>
              <a:t>wants to make us </a:t>
            </a:r>
            <a:r>
              <a:rPr lang="en-US" sz="3600" b="1" dirty="0" smtClean="0"/>
              <a:t>whole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Healing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458200" cy="3657600"/>
          </a:xfrm>
        </p:spPr>
        <p:txBody>
          <a:bodyPr/>
          <a:lstStyle/>
          <a:p>
            <a:pPr marL="465138" indent="-346075" eaLnBrk="1" hangingPunct="1">
              <a:lnSpc>
                <a:spcPct val="95000"/>
              </a:lnSpc>
              <a:spcBef>
                <a:spcPct val="10000"/>
              </a:spcBef>
              <a:defRPr/>
            </a:pPr>
            <a:r>
              <a:rPr lang="en-US" sz="3600" b="1" dirty="0" smtClean="0"/>
              <a:t>In authentic </a:t>
            </a:r>
            <a:r>
              <a:rPr lang="en-US" sz="3600" b="1" dirty="0"/>
              <a:t>healing ministry, Jesus Christ </a:t>
            </a:r>
            <a:r>
              <a:rPr lang="en-US" sz="3600" b="1" dirty="0" smtClean="0"/>
              <a:t>is </a:t>
            </a:r>
            <a:r>
              <a:rPr lang="en-US" sz="3600" b="1" dirty="0"/>
              <a:t>present &amp;</a:t>
            </a:r>
            <a:r>
              <a:rPr lang="en-US" sz="3600" b="1" dirty="0" smtClean="0"/>
              <a:t> </a:t>
            </a:r>
            <a:r>
              <a:rPr lang="en-US" sz="3600" b="1" dirty="0"/>
              <a:t>acknowledged as the </a:t>
            </a:r>
            <a:r>
              <a:rPr lang="en-US" sz="3600" b="1" dirty="0" smtClean="0"/>
              <a:t>healer</a:t>
            </a:r>
          </a:p>
          <a:p>
            <a:pPr marL="465138" indent="-346075" eaLnBrk="1" hangingPunct="1">
              <a:lnSpc>
                <a:spcPct val="95000"/>
              </a:lnSpc>
              <a:spcBef>
                <a:spcPct val="10000"/>
              </a:spcBef>
              <a:defRPr/>
            </a:pPr>
            <a:r>
              <a:rPr lang="en-US" sz="3600" b="1" dirty="0" smtClean="0"/>
              <a:t>Christ is only authentic &amp; authoritative means of grace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/>
            </a: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Means of Grace</a:t>
            </a:r>
            <a:endParaRPr lang="en-US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4495800" y="3962400"/>
            <a:ext cx="3271838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Pastor Cheryl</a:t>
            </a:r>
            <a:endParaRPr lang="en-US" sz="44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1749" name="Picture 6" descr="new-arklog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81000"/>
            <a:ext cx="7772400" cy="4454525"/>
          </a:xfrm>
        </p:spPr>
        <p:txBody>
          <a:bodyPr/>
          <a:lstStyle/>
          <a:p>
            <a:r>
              <a:rPr lang="en-US" b="1" dirty="0" smtClean="0"/>
              <a:t>Reconciliation is the restoration of a relationship between persons or between groups.  Reconciliation is the will of God and the mission of God in the world.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6360128"/>
      </p:ext>
    </p:extLst>
  </p:cSld>
  <p:clrMapOvr>
    <a:masterClrMapping/>
  </p:clrMapOvr>
  <p:transition xmlns:p14="http://schemas.microsoft.com/office/powerpoint/2010/main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>
                <a:solidFill>
                  <a:srgbClr val="FFFF00"/>
                </a:solidFill>
              </a:rPr>
              <a:t>Seventh Inning Stretch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6172200"/>
          </a:xfrm>
        </p:spPr>
        <p:txBody>
          <a:bodyPr/>
          <a:lstStyle/>
          <a:p>
            <a:pPr marL="465138" indent="-1588"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3800" b="1"/>
              <a:t>We are called to open ourselves to God’s amazing grace in many ways …</a:t>
            </a:r>
          </a:p>
        </p:txBody>
      </p:sp>
      <p:pic>
        <p:nvPicPr>
          <p:cNvPr id="8294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524000"/>
            <a:ext cx="3810000" cy="302895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8294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886200"/>
            <a:ext cx="3886200" cy="2579688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82948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1524000"/>
            <a:ext cx="2171700" cy="28956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3810000"/>
            <a:ext cx="3733800" cy="280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1447800"/>
          </a:xfrm>
          <a:ln w="9525"/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en-US" sz="4000" b="1" i="1" smtClean="0"/>
              <a:t>What is going on in this moment that I can enjoy?</a:t>
            </a:r>
          </a:p>
        </p:txBody>
      </p:sp>
      <p:pic>
        <p:nvPicPr>
          <p:cNvPr id="84994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971800"/>
            <a:ext cx="37973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5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362200"/>
            <a:ext cx="32893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1295400"/>
          </a:xfrm>
        </p:spPr>
        <p:txBody>
          <a:bodyPr/>
          <a:lstStyle/>
          <a:p>
            <a:pPr marL="463550" indent="0"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3800" b="1"/>
              <a:t>To make room for a new life in Christ, something old has to die.</a:t>
            </a:r>
          </a:p>
        </p:txBody>
      </p:sp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5715000" y="2971800"/>
            <a:ext cx="320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John 15</a:t>
            </a:r>
            <a:r>
              <a:rPr 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 1 – 2 </a:t>
            </a:r>
            <a:endParaRPr lang="en-US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4132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600200"/>
            <a:ext cx="39973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>
                <a:solidFill>
                  <a:srgbClr val="FFFF00"/>
                </a:solidFill>
              </a:rPr>
              <a:t>Part Two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/>
              <a:t>Ask the Spiritual Directors…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981200"/>
            <a:ext cx="9144000" cy="1920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???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21336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93186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What are Means of Grace?</a:t>
            </a:r>
          </a:p>
        </p:txBody>
      </p:sp>
      <p:pic>
        <p:nvPicPr>
          <p:cNvPr id="33794" name="Picture 7" descr="MCSY00027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143000"/>
            <a:ext cx="2436813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9" name="Rectangle 9"/>
          <p:cNvSpPr>
            <a:spLocks noChangeArrowheads="1"/>
          </p:cNvSpPr>
          <p:nvPr/>
        </p:nvSpPr>
        <p:spPr bwMode="auto">
          <a:xfrm>
            <a:off x="3124200" y="1600200"/>
            <a:ext cx="5562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69913" indent="-569913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Means of Grace are</a:t>
            </a:r>
          </a:p>
          <a:p>
            <a:pPr marL="569913" indent="-569913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sacred moments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where</a:t>
            </a:r>
          </a:p>
          <a:p>
            <a:pPr marL="569913" indent="-569913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Christ is re-presented,</a:t>
            </a:r>
          </a:p>
          <a:p>
            <a:pPr marL="569913" indent="-569913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or becomes present to us</a:t>
            </a:r>
          </a:p>
          <a:p>
            <a:pPr marL="569913" indent="-569913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in new ways.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MCPE07653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438400"/>
            <a:ext cx="23177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685800" y="16764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4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Baptism</a:t>
            </a:r>
          </a:p>
        </p:txBody>
      </p:sp>
      <p:pic>
        <p:nvPicPr>
          <p:cNvPr id="77828" name="Picture 4" descr="MCSO02467_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971800"/>
            <a:ext cx="2743200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4648200" y="1676400"/>
            <a:ext cx="37338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4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Lord’s Supper or Holy Communion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0" y="152400"/>
            <a:ext cx="9144000" cy="1331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Sacraments Observed by</a:t>
            </a:r>
          </a:p>
          <a:p>
            <a:pPr algn="ctr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Most Christians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/>
      <p:bldP spid="778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Roman Catholic Church Sacraments 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458200" cy="4191000"/>
          </a:xfrm>
        </p:spPr>
        <p:txBody>
          <a:bodyPr/>
          <a:lstStyle/>
          <a:p>
            <a:pPr marL="463550" indent="-463550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smtClean="0"/>
              <a:t>Baptism</a:t>
            </a:r>
          </a:p>
          <a:p>
            <a:pPr marL="463550" indent="-463550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smtClean="0"/>
              <a:t>Holy Communion</a:t>
            </a:r>
          </a:p>
          <a:p>
            <a:pPr marL="463550" indent="-463550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smtClean="0"/>
              <a:t>Penance (confession)</a:t>
            </a:r>
          </a:p>
          <a:p>
            <a:pPr marL="463550" indent="-463550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smtClean="0"/>
              <a:t>Marriage</a:t>
            </a:r>
          </a:p>
          <a:p>
            <a:pPr marL="463550" indent="-463550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smtClean="0"/>
              <a:t>Holy orders (ordination)</a:t>
            </a:r>
          </a:p>
          <a:p>
            <a:pPr marL="463550" indent="-463550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smtClean="0"/>
              <a:t>Confirmation</a:t>
            </a:r>
          </a:p>
          <a:p>
            <a:pPr marL="463550" indent="-463550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smtClean="0"/>
              <a:t>Healing (extreme unction or last rites)</a:t>
            </a:r>
          </a:p>
          <a:p>
            <a:pPr marL="463550" indent="-463550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smtClean="0"/>
              <a:t>Other denominations - foot washing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4454525"/>
          </a:xfrm>
          <a:ln w="9525"/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en-US" b="1" i="1" smtClean="0"/>
              <a:t>“</a:t>
            </a:r>
            <a:r>
              <a:rPr lang="en-US" sz="4000" b="1" i="1" smtClean="0"/>
              <a:t>We may not all believe alike, but we can all love alike.”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n-US" sz="4000" b="1" i="1" smtClean="0"/>
              <a:t>                                        </a:t>
            </a:r>
            <a:r>
              <a:rPr lang="en-US" sz="2800" b="1" i="1" smtClean="0"/>
              <a:t>John Wesley</a:t>
            </a:r>
            <a:endParaRPr lang="en-US" sz="4000" b="1" i="1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Baptism</a:t>
            </a:r>
          </a:p>
        </p:txBody>
      </p:sp>
      <p:pic>
        <p:nvPicPr>
          <p:cNvPr id="40962" name="Picture 4" descr="MCPE07653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066800"/>
            <a:ext cx="3530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962400" y="1066800"/>
            <a:ext cx="4876800" cy="2289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Baptism is an outward and visible sign of an inward and spiritual work of grace.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Christian Baptism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610600" cy="4800600"/>
          </a:xfrm>
        </p:spPr>
        <p:txBody>
          <a:bodyPr/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sz="3600" b="1" dirty="0"/>
              <a:t>Marks our new identity in Christ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 dirty="0"/>
              <a:t>Marks each person as a member of the body of Christ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 dirty="0"/>
              <a:t>Congregation promises support for </a:t>
            </a:r>
            <a:r>
              <a:rPr lang="en-US" sz="3600" b="1" dirty="0" smtClean="0"/>
              <a:t> </a:t>
            </a:r>
            <a:r>
              <a:rPr lang="en-US" sz="3600" b="1" dirty="0"/>
              <a:t>newly </a:t>
            </a:r>
            <a:r>
              <a:rPr lang="en-US" sz="3600" b="1" dirty="0" smtClean="0"/>
              <a:t>baptized</a:t>
            </a:r>
            <a:endParaRPr lang="en-US" sz="3600" b="1" dirty="0"/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 dirty="0"/>
              <a:t>Congregation </a:t>
            </a:r>
            <a:r>
              <a:rPr lang="en-US" sz="3600" b="1" dirty="0" smtClean="0"/>
              <a:t>reminded of </a:t>
            </a:r>
            <a:r>
              <a:rPr lang="en-US" sz="3600" b="1" dirty="0"/>
              <a:t>own baptismal vows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793</Words>
  <Application>Microsoft Macintosh PowerPoint</Application>
  <PresentationFormat>On-screen Show (4:3)</PresentationFormat>
  <Paragraphs>125</Paragraphs>
  <Slides>40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Blue Diagonal</vt:lpstr>
      <vt:lpstr>Default Design</vt:lpstr>
      <vt:lpstr>Holy Spirit, Thou Art Welcome</vt:lpstr>
      <vt:lpstr> </vt:lpstr>
      <vt:lpstr> </vt:lpstr>
      <vt:lpstr>PowerPoint Presentation</vt:lpstr>
      <vt:lpstr>PowerPoint Presentation</vt:lpstr>
      <vt:lpstr>Roman Catholic Church Sacraments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Christian Marriage is . . .</vt:lpstr>
      <vt:lpstr>Other Sacred Moments</vt:lpstr>
      <vt:lpstr>PowerPoint Presentation</vt:lpstr>
      <vt:lpstr>PowerPoint Presentation</vt:lpstr>
      <vt:lpstr>PowerPoint Presentation</vt:lpstr>
      <vt:lpstr>PowerPoint Presentation</vt:lpstr>
      <vt:lpstr>Means of Grace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Means of Grace</vt:lpstr>
      <vt:lpstr>Ask the Spiritual Directors…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Means of Grace</dc:title>
  <dc:creator>Owner</dc:creator>
  <cp:lastModifiedBy>Newark City Schools</cp:lastModifiedBy>
  <cp:revision>54</cp:revision>
  <cp:lastPrinted>2015-02-28T03:29:44Z</cp:lastPrinted>
  <dcterms:created xsi:type="dcterms:W3CDTF">2008-03-21T19:21:37Z</dcterms:created>
  <dcterms:modified xsi:type="dcterms:W3CDTF">2016-10-08T19:22:50Z</dcterms:modified>
</cp:coreProperties>
</file>